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4" r:id="rId2"/>
    <p:sldId id="309" r:id="rId3"/>
    <p:sldId id="308" r:id="rId4"/>
    <p:sldId id="324" r:id="rId5"/>
    <p:sldId id="313" r:id="rId6"/>
    <p:sldId id="314" r:id="rId7"/>
    <p:sldId id="316" r:id="rId8"/>
    <p:sldId id="317" r:id="rId9"/>
    <p:sldId id="318" r:id="rId10"/>
    <p:sldId id="319" r:id="rId11"/>
    <p:sldId id="320" r:id="rId12"/>
    <p:sldId id="321" r:id="rId13"/>
    <p:sldId id="327" r:id="rId14"/>
    <p:sldId id="328" r:id="rId15"/>
    <p:sldId id="329" r:id="rId16"/>
    <p:sldId id="330" r:id="rId17"/>
    <p:sldId id="331" r:id="rId18"/>
    <p:sldId id="332" r:id="rId19"/>
    <p:sldId id="341" r:id="rId20"/>
    <p:sldId id="325" r:id="rId21"/>
    <p:sldId id="335" r:id="rId22"/>
    <p:sldId id="336" r:id="rId23"/>
    <p:sldId id="337" r:id="rId24"/>
    <p:sldId id="338" r:id="rId25"/>
    <p:sldId id="326" r:id="rId26"/>
    <p:sldId id="290" r:id="rId27"/>
    <p:sldId id="339" r:id="rId28"/>
    <p:sldId id="340" r:id="rId29"/>
    <p:sldId id="342"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CADCF2"/>
    <a:srgbClr val="D7E5F5"/>
    <a:srgbClr val="3E6CA4"/>
    <a:srgbClr val="B3E0FF"/>
    <a:srgbClr val="B4DBFE"/>
    <a:srgbClr val="CCECFF"/>
    <a:srgbClr val="33CCCC"/>
    <a:srgbClr val="E7F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096" autoAdjust="0"/>
  </p:normalViewPr>
  <p:slideViewPr>
    <p:cSldViewPr showGuides="1">
      <p:cViewPr>
        <p:scale>
          <a:sx n="68" d="100"/>
          <a:sy n="68" d="100"/>
        </p:scale>
        <p:origin x="-1362"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5"/>
      <c:rAngAx val="0"/>
      <c:perspective val="10"/>
    </c:view3D>
    <c:floor>
      <c:thickness val="0"/>
    </c:floor>
    <c:sideWall>
      <c:thickness val="0"/>
    </c:sideWall>
    <c:backWall>
      <c:thickness val="0"/>
    </c:backWall>
    <c:plotArea>
      <c:layout>
        <c:manualLayout>
          <c:layoutTarget val="inner"/>
          <c:xMode val="edge"/>
          <c:yMode val="edge"/>
          <c:x val="3.3869861359354624E-2"/>
          <c:y val="5.7870370370370371E-2"/>
          <c:w val="0.94044023638149521"/>
          <c:h val="0.92592592592592593"/>
        </c:manualLayout>
      </c:layout>
      <c:pie3DChart>
        <c:varyColors val="1"/>
        <c:ser>
          <c:idx val="0"/>
          <c:order val="0"/>
          <c:dLbls>
            <c:dLbl>
              <c:idx val="0"/>
              <c:layout>
                <c:manualLayout>
                  <c:x val="0.20062751698022482"/>
                  <c:y val="6.0398191740736303E-2"/>
                </c:manualLayout>
              </c:layout>
              <c:showLegendKey val="0"/>
              <c:showVal val="1"/>
              <c:showCatName val="1"/>
              <c:showSerName val="0"/>
              <c:showPercent val="0"/>
              <c:showBubbleSize val="0"/>
            </c:dLbl>
            <c:dLbl>
              <c:idx val="1"/>
              <c:layout>
                <c:manualLayout>
                  <c:x val="-0.18771920685486834"/>
                  <c:y val="0.10640569599119067"/>
                </c:manualLayout>
              </c:layout>
              <c:showLegendKey val="0"/>
              <c:showVal val="1"/>
              <c:showCatName val="1"/>
              <c:showSerName val="0"/>
              <c:showPercent val="0"/>
              <c:showBubbleSize val="0"/>
            </c:dLbl>
            <c:dLbl>
              <c:idx val="2"/>
              <c:layout>
                <c:manualLayout>
                  <c:x val="-0.19711158007428436"/>
                  <c:y val="-0.22711742240999996"/>
                </c:manualLayout>
              </c:layout>
              <c:showLegendKey val="0"/>
              <c:showVal val="1"/>
              <c:showCatName val="1"/>
              <c:showSerName val="0"/>
              <c:showPercent val="0"/>
              <c:showBubbleSize val="0"/>
            </c:dLbl>
            <c:dLbl>
              <c:idx val="3"/>
              <c:layout>
                <c:manualLayout>
                  <c:x val="9.7026087260831395E-2"/>
                  <c:y val="-0.28706689501435478"/>
                </c:manualLayout>
              </c:layout>
              <c:showLegendKey val="0"/>
              <c:showVal val="1"/>
              <c:showCatName val="1"/>
              <c:showSerName val="0"/>
              <c:showPercent val="0"/>
              <c:showBubbleSize val="0"/>
            </c:dLbl>
            <c:txPr>
              <a:bodyPr/>
              <a:lstStyle/>
              <a:p>
                <a:pPr>
                  <a:defRPr>
                    <a:latin typeface="微軟正黑體" pitchFamily="34" charset="-120"/>
                    <a:ea typeface="微軟正黑體" pitchFamily="34" charset="-120"/>
                  </a:defRPr>
                </a:pPr>
                <a:endParaRPr lang="zh-TW"/>
              </a:p>
            </c:txPr>
            <c:showLegendKey val="0"/>
            <c:showVal val="1"/>
            <c:showCatName val="1"/>
            <c:showSerName val="0"/>
            <c:showPercent val="0"/>
            <c:showBubbleSize val="0"/>
            <c:showLeaderLines val="1"/>
          </c:dLbls>
          <c:cat>
            <c:strRef>
              <c:f>'Our Services'!$A$2:$A$5</c:f>
              <c:strCache>
                <c:ptCount val="4"/>
                <c:pt idx="0">
                  <c:v>ODM</c:v>
                </c:pt>
                <c:pt idx="1">
                  <c:v>OEM</c:v>
                </c:pt>
                <c:pt idx="2">
                  <c:v>JDM</c:v>
                </c:pt>
                <c:pt idx="3">
                  <c:v>EMS</c:v>
                </c:pt>
              </c:strCache>
            </c:strRef>
          </c:cat>
          <c:val>
            <c:numRef>
              <c:f>'Our Services'!$B$2:$B$5</c:f>
              <c:numCache>
                <c:formatCode>0%</c:formatCode>
                <c:ptCount val="4"/>
                <c:pt idx="0">
                  <c:v>0.4</c:v>
                </c:pt>
                <c:pt idx="1">
                  <c:v>0.3</c:v>
                </c:pt>
                <c:pt idx="2">
                  <c:v>0.15</c:v>
                </c:pt>
                <c:pt idx="3">
                  <c:v>0.15</c:v>
                </c:pt>
              </c:numCache>
            </c:numRef>
          </c:val>
        </c:ser>
        <c:dLbls>
          <c:showLegendKey val="0"/>
          <c:showVal val="1"/>
          <c:showCatName val="1"/>
          <c:showSerName val="0"/>
          <c:showPercent val="0"/>
          <c:showBubbleSize val="0"/>
          <c:showLeaderLines val="1"/>
        </c:dLbls>
      </c:pie3DChart>
    </c:plotArea>
    <c:plotVisOnly val="1"/>
    <c:dispBlanksAs val="zero"/>
    <c:showDLblsOverMax val="0"/>
  </c:chart>
  <c:spPr>
    <a:effectLst>
      <a:innerShdw blurRad="63500" dist="50800" dir="16200000">
        <a:prstClr val="black">
          <a:alpha val="50000"/>
        </a:prstClr>
      </a:innerShdw>
    </a:effectLst>
    <a:scene3d>
      <a:camera prst="orthographicFront"/>
      <a:lightRig rig="threePt" dir="t"/>
    </a:scene3d>
    <a:sp3d>
      <a:bevelB w="139700" prst="cross"/>
    </a:sp3d>
  </c:spPr>
  <c:txPr>
    <a:bodyPr/>
    <a:lstStyle/>
    <a:p>
      <a:pPr>
        <a:defRPr sz="1600">
          <a:latin typeface="標楷體" pitchFamily="65" charset="-120"/>
          <a:ea typeface="標楷體" pitchFamily="65" charset="-120"/>
        </a:defRPr>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0CB06-6F13-48DC-B808-9A6FF7481EB0}" type="datetimeFigureOut">
              <a:rPr lang="zh-TW" altLang="en-US" smtClean="0"/>
              <a:t>2017/9/27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F6AD8-58DF-45C9-9E85-336BB700D79E}" type="slidenum">
              <a:rPr lang="zh-TW" altLang="en-US" smtClean="0"/>
              <a:t>‹#›</a:t>
            </a:fld>
            <a:endParaRPr lang="zh-TW" altLang="en-US"/>
          </a:p>
        </p:txBody>
      </p:sp>
    </p:spTree>
    <p:extLst>
      <p:ext uri="{BB962C8B-B14F-4D97-AF65-F5344CB8AC3E}">
        <p14:creationId xmlns:p14="http://schemas.microsoft.com/office/powerpoint/2010/main" val="340428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
        <p:nvSpPr>
          <p:cNvPr id="8" name="投影片編號版面配置區 5"/>
          <p:cNvSpPr txBox="1">
            <a:spLocks/>
          </p:cNvSpPr>
          <p:nvPr userDrawn="1"/>
        </p:nvSpPr>
        <p:spPr bwMode="auto">
          <a:xfrm>
            <a:off x="8688388" y="6448425"/>
            <a:ext cx="420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fld id="{C3CD8A9A-D28A-4CCE-A8B9-E5F2C31467EC}" type="slidenum">
              <a:rPr kumimoji="0" lang="zh-TW" altLang="en-US" sz="1400">
                <a:latin typeface="微軟正黑體" pitchFamily="34" charset="-120"/>
                <a:ea typeface="微軟正黑體" pitchFamily="34" charset="-120"/>
              </a:rPr>
              <a:pPr algn="r" eaLnBrk="1" hangingPunct="1"/>
              <a:t>‹#›</a:t>
            </a:fld>
            <a:endParaRPr kumimoji="0" lang="zh-TW" altLang="en-US" sz="140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0568F36-D17E-49D7-8A85-7D4E6B00CFF1}" type="datetimeFigureOut">
              <a:rPr lang="zh-TW" altLang="en-US" smtClean="0"/>
              <a:pPr/>
              <a:t>2017/9/27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68F36-D17E-49D7-8A85-7D4E6B00CFF1}" type="datetimeFigureOut">
              <a:rPr lang="zh-TW" altLang="en-US" smtClean="0"/>
              <a:pPr/>
              <a:t>2017/9/27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F2B2A-3041-4371-9F6F-546EC625E8B2}" type="slidenum">
              <a:rPr lang="zh-TW" altLang="en-US" smtClean="0"/>
              <a:pPr/>
              <a:t>‹#›</a:t>
            </a:fld>
            <a:endParaRPr lang="zh-TW" altLang="en-US"/>
          </a:p>
        </p:txBody>
      </p:sp>
      <p:pic>
        <p:nvPicPr>
          <p:cNvPr id="7" name="圖片 6" descr="R簡報內業-0906.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5" descr="F:\Dropbox\Yuga\1.進行中\1012 勝品法說\01 客戶提供\勝品LOGO.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164288" y="476672"/>
            <a:ext cx="1484242" cy="371863"/>
          </a:xfrm>
          <a:prstGeom prst="rect">
            <a:avLst/>
          </a:prstGeom>
          <a:noFill/>
        </p:spPr>
      </p:pic>
      <p:sp>
        <p:nvSpPr>
          <p:cNvPr id="10" name="投影片編號版面配置區 5"/>
          <p:cNvSpPr txBox="1">
            <a:spLocks/>
          </p:cNvSpPr>
          <p:nvPr userDrawn="1"/>
        </p:nvSpPr>
        <p:spPr bwMode="auto">
          <a:xfrm>
            <a:off x="8688388" y="6448425"/>
            <a:ext cx="420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fld id="{C3CD8A9A-D28A-4CCE-A8B9-E5F2C31467EC}" type="slidenum">
              <a:rPr kumimoji="0" lang="zh-TW" altLang="en-US" sz="1400">
                <a:latin typeface="微軟正黑體" pitchFamily="34" charset="-120"/>
                <a:ea typeface="微軟正黑體" pitchFamily="34" charset="-120"/>
              </a:rPr>
              <a:pPr algn="r" eaLnBrk="1" hangingPunct="1"/>
              <a:t>‹#›</a:t>
            </a:fld>
            <a:endParaRPr kumimoji="0" lang="zh-TW" altLang="en-US" sz="1400">
              <a:latin typeface="微軟正黑體" pitchFamily="34" charset="-120"/>
              <a:ea typeface="微軟正黑體" pitchFamily="34" charset="-12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image" Target="../media/image13.jpeg"/><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8" name="文字方塊 7"/>
          <p:cNvSpPr txBox="1"/>
          <p:nvPr/>
        </p:nvSpPr>
        <p:spPr>
          <a:xfrm>
            <a:off x="2699792" y="3068960"/>
            <a:ext cx="3960440" cy="461665"/>
          </a:xfrm>
          <a:prstGeom prst="rect">
            <a:avLst/>
          </a:prstGeom>
          <a:noFill/>
        </p:spPr>
        <p:txBody>
          <a:bodyPr wrap="square" rtlCol="0">
            <a:spAutoFit/>
          </a:bodyPr>
          <a:lstStyle/>
          <a:p>
            <a:pPr algn="ctr">
              <a:spcBef>
                <a:spcPts val="600"/>
              </a:spcBef>
              <a:spcAft>
                <a:spcPts val="600"/>
              </a:spcAft>
            </a:pPr>
            <a:r>
              <a:rPr lang="zh-TW" altLang="en-US" sz="2400" b="1" spc="300" dirty="0" smtClean="0">
                <a:latin typeface="微軟正黑體" pitchFamily="34" charset="-120"/>
                <a:ea typeface="微軟正黑體" pitchFamily="34" charset="-120"/>
              </a:rPr>
              <a:t>李宏銘董事長暨總經理</a:t>
            </a:r>
            <a:endParaRPr lang="zh-TW" altLang="en-US" sz="2400" b="1" spc="300" dirty="0">
              <a:latin typeface="微軟正黑體" pitchFamily="34" charset="-120"/>
              <a:ea typeface="微軟正黑體" pitchFamily="34" charset="-120"/>
            </a:endParaRPr>
          </a:p>
        </p:txBody>
      </p:sp>
      <p:grpSp>
        <p:nvGrpSpPr>
          <p:cNvPr id="2" name="群組 1"/>
          <p:cNvGrpSpPr/>
          <p:nvPr/>
        </p:nvGrpSpPr>
        <p:grpSpPr>
          <a:xfrm>
            <a:off x="5698662" y="2024732"/>
            <a:ext cx="2329722" cy="792312"/>
            <a:chOff x="350880" y="296540"/>
            <a:chExt cx="2646992" cy="900212"/>
          </a:xfrm>
        </p:grpSpPr>
        <p:sp>
          <p:nvSpPr>
            <p:cNvPr id="5" name="文字方塊 4"/>
            <p:cNvSpPr txBox="1"/>
            <p:nvPr/>
          </p:nvSpPr>
          <p:spPr>
            <a:xfrm>
              <a:off x="415934" y="296540"/>
              <a:ext cx="1933866" cy="382830"/>
            </a:xfrm>
            <a:prstGeom prst="rect">
              <a:avLst/>
            </a:prstGeom>
            <a:noFill/>
          </p:spPr>
          <p:txBody>
            <a:bodyPr wrap="square" rtlCol="0">
              <a:spAutoFit/>
            </a:bodyPr>
            <a:lstStyle/>
            <a:p>
              <a:r>
                <a:rPr lang="zh-TW" altLang="en-US" sz="1400" spc="70" dirty="0" smtClean="0">
                  <a:solidFill>
                    <a:schemeClr val="bg1">
                      <a:lumMod val="50000"/>
                    </a:schemeClr>
                  </a:solidFill>
                  <a:latin typeface="華康儷中黑(P)" pitchFamily="34" charset="-120"/>
                  <a:ea typeface="華康儷中黑(P)" pitchFamily="34" charset="-120"/>
                </a:rPr>
                <a:t>主辦承銷商</a:t>
              </a:r>
              <a:endParaRPr lang="zh-TW" altLang="en-US" sz="1400" spc="70" dirty="0">
                <a:solidFill>
                  <a:schemeClr val="bg1">
                    <a:lumMod val="50000"/>
                  </a:schemeClr>
                </a:solidFill>
                <a:latin typeface="華康儷中黑(P)" pitchFamily="34" charset="-120"/>
                <a:ea typeface="華康儷中黑(P)" pitchFamily="34" charset="-12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865" b="16327"/>
            <a:stretch/>
          </p:blipFill>
          <p:spPr bwMode="auto">
            <a:xfrm>
              <a:off x="350880" y="580618"/>
              <a:ext cx="2646992" cy="616134"/>
            </a:xfrm>
            <a:prstGeom prst="rect">
              <a:avLst/>
            </a:prstGeom>
            <a:noFill/>
          </p:spPr>
        </p:pic>
      </p:grpSp>
      <p:grpSp>
        <p:nvGrpSpPr>
          <p:cNvPr id="6" name="群組 5"/>
          <p:cNvGrpSpPr/>
          <p:nvPr/>
        </p:nvGrpSpPr>
        <p:grpSpPr>
          <a:xfrm>
            <a:off x="971600" y="1340768"/>
            <a:ext cx="7200800" cy="661720"/>
            <a:chOff x="1350342" y="1253436"/>
            <a:chExt cx="7200800" cy="661720"/>
          </a:xfrm>
        </p:grpSpPr>
        <p:pic>
          <p:nvPicPr>
            <p:cNvPr id="1029" name="Picture 5" descr="F:\Dropbox\Yuga\1.進行中\1012 勝品法說\01 客戶提供\勝品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50342" y="1376825"/>
              <a:ext cx="1656184" cy="414942"/>
            </a:xfrm>
            <a:prstGeom prst="rect">
              <a:avLst/>
            </a:prstGeom>
            <a:noFill/>
          </p:spPr>
        </p:pic>
        <p:sp>
          <p:nvSpPr>
            <p:cNvPr id="9" name="文字方塊 8"/>
            <p:cNvSpPr txBox="1"/>
            <p:nvPr/>
          </p:nvSpPr>
          <p:spPr>
            <a:xfrm>
              <a:off x="3101926" y="1253436"/>
              <a:ext cx="5449216" cy="661720"/>
            </a:xfrm>
            <a:prstGeom prst="rect">
              <a:avLst/>
            </a:prstGeom>
            <a:noFill/>
          </p:spPr>
          <p:txBody>
            <a:bodyPr wrap="square" rtlCol="0">
              <a:spAutoFit/>
            </a:bodyPr>
            <a:lstStyle/>
            <a:p>
              <a:pPr algn="ctr"/>
              <a:r>
                <a:rPr lang="zh-TW" altLang="en-US" sz="3700" b="1" spc="300" dirty="0" smtClean="0">
                  <a:latin typeface="微軟正黑體" panose="020B0604030504040204" pitchFamily="34" charset="-120"/>
                  <a:ea typeface="微軟正黑體" panose="020B0604030504040204" pitchFamily="34" charset="-120"/>
                </a:rPr>
                <a:t>勝品電通股份有限公司</a:t>
              </a:r>
              <a:endParaRPr lang="en-US" altLang="zh-TW" sz="3700" b="1" spc="300" dirty="0" smtClean="0">
                <a:latin typeface="微軟正黑體" panose="020B0604030504040204" pitchFamily="34" charset="-120"/>
                <a:ea typeface="微軟正黑體" panose="020B0604030504040204" pitchFamily="34" charset="-120"/>
              </a:endParaRPr>
            </a:p>
          </p:txBody>
        </p:sp>
      </p:grpSp>
      <p:sp>
        <p:nvSpPr>
          <p:cNvPr id="12" name="文字方塊 11"/>
          <p:cNvSpPr txBox="1"/>
          <p:nvPr/>
        </p:nvSpPr>
        <p:spPr>
          <a:xfrm>
            <a:off x="6559226" y="6453336"/>
            <a:ext cx="1325142" cy="461665"/>
          </a:xfrm>
          <a:prstGeom prst="rect">
            <a:avLst/>
          </a:prstGeom>
          <a:noFill/>
        </p:spPr>
        <p:txBody>
          <a:bodyPr wrap="square" rtlCol="0">
            <a:spAutoFit/>
          </a:bodyPr>
          <a:lstStyle/>
          <a:p>
            <a:pPr algn="r">
              <a:spcBef>
                <a:spcPts val="600"/>
              </a:spcBef>
              <a:spcAft>
                <a:spcPts val="600"/>
              </a:spcAft>
            </a:pPr>
            <a:r>
              <a:rPr lang="en-US" altLang="zh-TW" sz="2400" b="1" dirty="0" smtClean="0">
                <a:solidFill>
                  <a:schemeClr val="tx1">
                    <a:lumMod val="65000"/>
                    <a:lumOff val="35000"/>
                  </a:schemeClr>
                </a:solidFill>
                <a:latin typeface="微軟正黑體" pitchFamily="34" charset="-120"/>
                <a:ea typeface="微軟正黑體" pitchFamily="34" charset="-120"/>
              </a:rPr>
              <a:t>106/09</a:t>
            </a:r>
            <a:endParaRPr lang="zh-TW" altLang="en-US" sz="2400" b="1" dirty="0">
              <a:solidFill>
                <a:schemeClr val="tx1">
                  <a:lumMod val="65000"/>
                  <a:lumOff val="35000"/>
                </a:schemeClr>
              </a:solidFill>
              <a:latin typeface="微軟正黑體" pitchFamily="34" charset="-120"/>
              <a:ea typeface="微軟正黑體" pitchFamily="34" charset="-120"/>
            </a:endParaRPr>
          </a:p>
        </p:txBody>
      </p:sp>
      <p:sp>
        <p:nvSpPr>
          <p:cNvPr id="13" name="文字方塊 12"/>
          <p:cNvSpPr txBox="1"/>
          <p:nvPr/>
        </p:nvSpPr>
        <p:spPr>
          <a:xfrm>
            <a:off x="2843807" y="2232269"/>
            <a:ext cx="2984119" cy="584775"/>
          </a:xfrm>
          <a:prstGeom prst="rect">
            <a:avLst/>
          </a:prstGeom>
          <a:noFill/>
        </p:spPr>
        <p:txBody>
          <a:bodyPr wrap="square" rtlCol="0">
            <a:spAutoFit/>
          </a:bodyPr>
          <a:lstStyle/>
          <a:p>
            <a:r>
              <a:rPr lang="zh-TW" altLang="en-US" sz="3200" b="1" dirty="0" smtClean="0">
                <a:latin typeface="微軟正黑體" panose="020B0604030504040204" pitchFamily="34" charset="-120"/>
                <a:ea typeface="微軟正黑體" panose="020B0604030504040204" pitchFamily="34" charset="-120"/>
              </a:rPr>
              <a:t>法 人 座 談 會</a:t>
            </a:r>
            <a:endParaRPr lang="zh-TW" altLang="en-US" sz="3200" b="1"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7221796" y="580618"/>
            <a:ext cx="1662031" cy="707886"/>
          </a:xfrm>
          <a:prstGeom prst="rect">
            <a:avLst/>
          </a:prstGeom>
          <a:noFill/>
        </p:spPr>
        <p:txBody>
          <a:bodyPr wrap="square" rtlCol="0">
            <a:spAutoFit/>
          </a:bodyPr>
          <a:lstStyle/>
          <a:p>
            <a:r>
              <a:rPr lang="zh-TW" altLang="en-US" sz="2000" b="1" dirty="0" smtClean="0">
                <a:solidFill>
                  <a:srgbClr val="EA0000"/>
                </a:solidFill>
                <a:latin typeface="微軟正黑體" panose="020B0604030504040204" pitchFamily="34" charset="-120"/>
                <a:ea typeface="微軟正黑體" panose="020B0604030504040204" pitchFamily="34" charset="-120"/>
              </a:rPr>
              <a:t>股票代碼</a:t>
            </a:r>
            <a:endParaRPr lang="en-US" altLang="zh-TW" sz="2000" b="1" dirty="0" smtClean="0">
              <a:solidFill>
                <a:srgbClr val="EA0000"/>
              </a:solidFill>
              <a:latin typeface="微軟正黑體" panose="020B0604030504040204" pitchFamily="34" charset="-120"/>
              <a:ea typeface="微軟正黑體" panose="020B0604030504040204" pitchFamily="34" charset="-120"/>
            </a:endParaRPr>
          </a:p>
          <a:p>
            <a:r>
              <a:rPr lang="en-US" altLang="zh-TW" sz="2000" b="1" dirty="0" smtClean="0">
                <a:solidFill>
                  <a:srgbClr val="EA0000"/>
                </a:solidFill>
                <a:latin typeface="微軟正黑體" panose="020B0604030504040204" pitchFamily="34" charset="-120"/>
                <a:ea typeface="微軟正黑體" panose="020B0604030504040204" pitchFamily="34" charset="-120"/>
              </a:rPr>
              <a:t>6  5  5  6 </a:t>
            </a:r>
            <a:endParaRPr lang="zh-TW" altLang="en-US" sz="2000" b="1" dirty="0">
              <a:solidFill>
                <a:srgbClr val="EA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79869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經營理念</a:t>
            </a:r>
            <a:endParaRPr lang="zh-TW" altLang="en-US" sz="3600" b="1" dirty="0" smtClean="0">
              <a:latin typeface="微軟正黑體" pitchFamily="34" charset="-120"/>
              <a:ea typeface="微軟正黑體" pitchFamily="34" charset="-120"/>
            </a:endParaRPr>
          </a:p>
        </p:txBody>
      </p:sp>
      <p:sp>
        <p:nvSpPr>
          <p:cNvPr id="4" name="矩形 3"/>
          <p:cNvSpPr/>
          <p:nvPr/>
        </p:nvSpPr>
        <p:spPr>
          <a:xfrm>
            <a:off x="3059832" y="1448634"/>
            <a:ext cx="5628556" cy="956416"/>
          </a:xfrm>
          <a:prstGeom prst="rect">
            <a:avLst/>
          </a:prstGeom>
        </p:spPr>
        <p:txBody>
          <a:bodyPr wrap="square">
            <a:spAutoFit/>
          </a:bodyPr>
          <a:lstStyle/>
          <a:p>
            <a:pPr marL="285750" indent="-285750" eaLnBrk="0" hangingPunct="0">
              <a:lnSpc>
                <a:spcPts val="2300"/>
              </a:lnSpc>
              <a:buFont typeface="Arial" pitchFamily="34" charset="0"/>
              <a:buChar char="•"/>
            </a:pPr>
            <a:r>
              <a:rPr lang="zh-TW" altLang="zh-TW" dirty="0">
                <a:solidFill>
                  <a:srgbClr val="000000"/>
                </a:solidFill>
                <a:latin typeface="微軟正黑體" pitchFamily="34" charset="-120"/>
                <a:ea typeface="微軟正黑體" pitchFamily="34" charset="-120"/>
                <a:cs typeface="Arial Unicode MS" pitchFamily="34" charset="-120"/>
              </a:rPr>
              <a:t>秉持員工幸福</a:t>
            </a:r>
            <a:r>
              <a:rPr lang="zh-TW" altLang="zh-TW" dirty="0" smtClean="0">
                <a:solidFill>
                  <a:srgbClr val="000000"/>
                </a:solidFill>
                <a:latin typeface="微軟正黑體" pitchFamily="34" charset="-120"/>
                <a:ea typeface="微軟正黑體" pitchFamily="34" charset="-120"/>
                <a:cs typeface="Arial Unicode MS" pitchFamily="34" charset="-120"/>
              </a:rPr>
              <a:t>優先的精神</a:t>
            </a:r>
            <a:r>
              <a:rPr lang="zh-TW" altLang="en-US" dirty="0" smtClean="0">
                <a:solidFill>
                  <a:srgbClr val="000000"/>
                </a:solidFill>
                <a:latin typeface="微軟正黑體" pitchFamily="34" charset="-120"/>
                <a:ea typeface="微軟正黑體" pitchFamily="34" charset="-120"/>
                <a:cs typeface="Arial Unicode MS" pitchFamily="34" charset="-120"/>
              </a:rPr>
              <a:t>，營造組織氣氛。</a:t>
            </a:r>
            <a:endParaRPr lang="zh-TW" altLang="en-US" dirty="0">
              <a:solidFill>
                <a:srgbClr val="000000"/>
              </a:solidFill>
              <a:latin typeface="微軟正黑體" pitchFamily="34" charset="-120"/>
              <a:ea typeface="微軟正黑體" pitchFamily="34" charset="-120"/>
              <a:cs typeface="Arial Unicode MS" pitchFamily="34" charset="-120"/>
            </a:endParaRPr>
          </a:p>
          <a:p>
            <a:pPr marL="285750" lvl="0" indent="-285750" eaLnBrk="0" hangingPunct="0">
              <a:lnSpc>
                <a:spcPts val="2300"/>
              </a:lnSpc>
              <a:buFont typeface="Arial" pitchFamily="34" charset="0"/>
              <a:buChar char="•"/>
            </a:pPr>
            <a:r>
              <a:rPr lang="zh-TW" altLang="zh-TW" dirty="0" smtClean="0">
                <a:solidFill>
                  <a:srgbClr val="000000"/>
                </a:solidFill>
                <a:latin typeface="微軟正黑體" pitchFamily="34" charset="-120"/>
                <a:ea typeface="微軟正黑體" pitchFamily="34" charset="-120"/>
                <a:cs typeface="Arial Unicode MS" pitchFamily="34" charset="-120"/>
              </a:rPr>
              <a:t>與</a:t>
            </a:r>
            <a:r>
              <a:rPr lang="zh-TW" altLang="zh-TW" dirty="0">
                <a:solidFill>
                  <a:srgbClr val="000000"/>
                </a:solidFill>
                <a:latin typeface="微軟正黑體" pitchFamily="34" charset="-120"/>
                <a:ea typeface="微軟正黑體" pitchFamily="34" charset="-120"/>
                <a:cs typeface="Arial Unicode MS" pitchFamily="34" charset="-120"/>
              </a:rPr>
              <a:t>員工利潤</a:t>
            </a:r>
            <a:r>
              <a:rPr lang="zh-TW" altLang="zh-TW" dirty="0" smtClean="0">
                <a:solidFill>
                  <a:srgbClr val="000000"/>
                </a:solidFill>
                <a:latin typeface="微軟正黑體" pitchFamily="34" charset="-120"/>
                <a:ea typeface="微軟正黑體" pitchFamily="34" charset="-120"/>
                <a:cs typeface="Arial Unicode MS" pitchFamily="34" charset="-120"/>
              </a:rPr>
              <a:t>共享</a:t>
            </a:r>
            <a:r>
              <a:rPr lang="zh-TW" altLang="en-US" dirty="0" smtClean="0">
                <a:solidFill>
                  <a:srgbClr val="000000"/>
                </a:solidFill>
                <a:latin typeface="微軟正黑體" pitchFamily="34" charset="-120"/>
                <a:ea typeface="微軟正黑體" pitchFamily="34" charset="-120"/>
                <a:cs typeface="Arial Unicode MS" pitchFamily="34" charset="-120"/>
              </a:rPr>
              <a:t>，</a:t>
            </a:r>
            <a:r>
              <a:rPr lang="zh-TW" altLang="en-US" dirty="0">
                <a:solidFill>
                  <a:srgbClr val="000000"/>
                </a:solidFill>
                <a:latin typeface="微軟正黑體" pitchFamily="34" charset="-120"/>
                <a:ea typeface="微軟正黑體" pitchFamily="34" charset="-120"/>
                <a:cs typeface="Arial Unicode MS" pitchFamily="34" charset="-120"/>
              </a:rPr>
              <a:t>結合</a:t>
            </a:r>
            <a:r>
              <a:rPr lang="zh-TW" altLang="zh-TW" dirty="0" smtClean="0">
                <a:solidFill>
                  <a:srgbClr val="000000"/>
                </a:solidFill>
                <a:latin typeface="微軟正黑體" pitchFamily="34" charset="-120"/>
                <a:ea typeface="微軟正黑體" pitchFamily="34" charset="-120"/>
                <a:cs typeface="Arial Unicode MS" pitchFamily="34" charset="-120"/>
              </a:rPr>
              <a:t>公司</a:t>
            </a:r>
            <a:r>
              <a:rPr lang="zh-TW" altLang="zh-TW" dirty="0">
                <a:solidFill>
                  <a:srgbClr val="000000"/>
                </a:solidFill>
                <a:latin typeface="微軟正黑體" pitchFamily="34" charset="-120"/>
                <a:ea typeface="微軟正黑體" pitchFamily="34" charset="-120"/>
                <a:cs typeface="Arial Unicode MS" pitchFamily="34" charset="-120"/>
              </a:rPr>
              <a:t>營運</a:t>
            </a:r>
            <a:r>
              <a:rPr lang="zh-TW" altLang="zh-TW" dirty="0" smtClean="0">
                <a:solidFill>
                  <a:srgbClr val="000000"/>
                </a:solidFill>
                <a:latin typeface="微軟正黑體" pitchFamily="34" charset="-120"/>
                <a:ea typeface="微軟正黑體" pitchFamily="34" charset="-120"/>
                <a:cs typeface="Arial Unicode MS" pitchFamily="34" charset="-120"/>
              </a:rPr>
              <a:t>績效與個人績效</a:t>
            </a:r>
            <a:r>
              <a:rPr lang="zh-TW" altLang="en-US" dirty="0" smtClean="0">
                <a:solidFill>
                  <a:srgbClr val="000000"/>
                </a:solidFill>
                <a:latin typeface="微軟正黑體" pitchFamily="34" charset="-120"/>
                <a:ea typeface="微軟正黑體" pitchFamily="34" charset="-120"/>
                <a:cs typeface="Arial Unicode MS" pitchFamily="34" charset="-120"/>
              </a:rPr>
              <a:t>。</a:t>
            </a:r>
            <a:endParaRPr lang="en-US" altLang="zh-TW" dirty="0" smtClean="0">
              <a:solidFill>
                <a:srgbClr val="000000"/>
              </a:solidFill>
              <a:latin typeface="微軟正黑體" pitchFamily="34" charset="-120"/>
              <a:ea typeface="微軟正黑體" pitchFamily="34" charset="-120"/>
              <a:cs typeface="Arial Unicode MS" pitchFamily="34" charset="-120"/>
            </a:endParaRPr>
          </a:p>
          <a:p>
            <a:pPr marL="285750" lvl="0" indent="-285750" eaLnBrk="0" hangingPunct="0">
              <a:lnSpc>
                <a:spcPts val="2300"/>
              </a:lnSpc>
              <a:buFont typeface="Arial" pitchFamily="34" charset="0"/>
              <a:buChar char="•"/>
            </a:pPr>
            <a:r>
              <a:rPr lang="zh-TW" altLang="en-US" dirty="0">
                <a:solidFill>
                  <a:srgbClr val="000000"/>
                </a:solidFill>
                <a:latin typeface="微軟正黑體" pitchFamily="34" charset="-120"/>
                <a:ea typeface="微軟正黑體" pitchFamily="34" charset="-120"/>
                <a:cs typeface="Arial Unicode MS" pitchFamily="34" charset="-120"/>
              </a:rPr>
              <a:t>鼓勵</a:t>
            </a:r>
            <a:r>
              <a:rPr lang="zh-TW" altLang="en-US" dirty="0" smtClean="0">
                <a:solidFill>
                  <a:srgbClr val="000000"/>
                </a:solidFill>
                <a:latin typeface="微軟正黑體" pitchFamily="34" charset="-120"/>
                <a:ea typeface="微軟正黑體" pitchFamily="34" charset="-120"/>
                <a:cs typeface="Arial Unicode MS" pitchFamily="34" charset="-120"/>
              </a:rPr>
              <a:t>員工創業</a:t>
            </a:r>
            <a:r>
              <a:rPr lang="zh-TW" altLang="en-US" dirty="0">
                <a:solidFill>
                  <a:srgbClr val="000000"/>
                </a:solidFill>
                <a:latin typeface="微軟正黑體" pitchFamily="34" charset="-120"/>
                <a:ea typeface="微軟正黑體" pitchFamily="34" charset="-120"/>
                <a:cs typeface="Arial Unicode MS" pitchFamily="34" charset="-120"/>
              </a:rPr>
              <a:t>，</a:t>
            </a:r>
            <a:r>
              <a:rPr lang="zh-TW" altLang="en-US" dirty="0" smtClean="0">
                <a:solidFill>
                  <a:srgbClr val="000000"/>
                </a:solidFill>
                <a:latin typeface="微軟正黑體" pitchFamily="34" charset="-120"/>
                <a:ea typeface="微軟正黑體" pitchFamily="34" charset="-120"/>
                <a:cs typeface="Arial Unicode MS" pitchFamily="34" charset="-120"/>
              </a:rPr>
              <a:t>發展新市場新事業。</a:t>
            </a:r>
            <a:endParaRPr lang="en-US" altLang="zh-TW" dirty="0" smtClean="0">
              <a:solidFill>
                <a:srgbClr val="000000"/>
              </a:solidFill>
              <a:latin typeface="微軟正黑體" pitchFamily="34" charset="-120"/>
              <a:ea typeface="微軟正黑體" pitchFamily="34" charset="-120"/>
              <a:cs typeface="Arial Unicode MS" pitchFamily="34" charset="-120"/>
            </a:endParaRPr>
          </a:p>
        </p:txBody>
      </p:sp>
      <p:sp>
        <p:nvSpPr>
          <p:cNvPr id="5" name="矩形 4"/>
          <p:cNvSpPr/>
          <p:nvPr/>
        </p:nvSpPr>
        <p:spPr>
          <a:xfrm>
            <a:off x="3059832" y="3176826"/>
            <a:ext cx="5628556" cy="956416"/>
          </a:xfrm>
          <a:prstGeom prst="rect">
            <a:avLst/>
          </a:prstGeom>
        </p:spPr>
        <p:txBody>
          <a:bodyPr wrap="square">
            <a:spAutoFit/>
          </a:bodyPr>
          <a:lstStyle/>
          <a:p>
            <a:pPr marL="285750" lvl="0" indent="-285750" eaLnBrk="0" hangingPunct="0">
              <a:lnSpc>
                <a:spcPts val="2300"/>
              </a:lnSpc>
              <a:buFont typeface="Arial" pitchFamily="34" charset="0"/>
              <a:buChar char="•"/>
            </a:pPr>
            <a:r>
              <a:rPr lang="zh-TW" altLang="zh-TW" dirty="0" smtClean="0">
                <a:solidFill>
                  <a:srgbClr val="000000"/>
                </a:solidFill>
                <a:latin typeface="微軟正黑體" pitchFamily="34" charset="-120"/>
                <a:ea typeface="微軟正黑體" pitchFamily="34" charset="-120"/>
                <a:cs typeface="Arial Unicode MS" pitchFamily="34" charset="-120"/>
              </a:rPr>
              <a:t>誠信是</a:t>
            </a:r>
            <a:r>
              <a:rPr lang="zh-TW" altLang="zh-TW" dirty="0">
                <a:solidFill>
                  <a:srgbClr val="000000"/>
                </a:solidFill>
                <a:latin typeface="微軟正黑體" pitchFamily="34" charset="-120"/>
                <a:ea typeface="微軟正黑體" pitchFamily="34" charset="-120"/>
                <a:cs typeface="Arial Unicode MS" pitchFamily="34" charset="-120"/>
              </a:rPr>
              <a:t>所有同仁</a:t>
            </a:r>
            <a:r>
              <a:rPr lang="zh-TW" altLang="zh-TW" dirty="0" smtClean="0">
                <a:solidFill>
                  <a:srgbClr val="000000"/>
                </a:solidFill>
                <a:latin typeface="微軟正黑體" pitchFamily="34" charset="-120"/>
                <a:ea typeface="微軟正黑體" pitchFamily="34" charset="-120"/>
                <a:cs typeface="Arial Unicode MS" pitchFamily="34" charset="-120"/>
              </a:rPr>
              <a:t>必備</a:t>
            </a:r>
            <a:r>
              <a:rPr lang="zh-TW" altLang="zh-TW" dirty="0">
                <a:solidFill>
                  <a:srgbClr val="000000"/>
                </a:solidFill>
                <a:latin typeface="微軟正黑體" pitchFamily="34" charset="-120"/>
                <a:ea typeface="微軟正黑體" pitchFamily="34" charset="-120"/>
                <a:cs typeface="Arial Unicode MS" pitchFamily="34" charset="-120"/>
              </a:rPr>
              <a:t>的工作態度</a:t>
            </a:r>
            <a:r>
              <a:rPr lang="zh-TW" altLang="zh-TW" dirty="0" smtClean="0">
                <a:solidFill>
                  <a:srgbClr val="000000"/>
                </a:solidFill>
                <a:latin typeface="微軟正黑體" pitchFamily="34" charset="-120"/>
                <a:ea typeface="微軟正黑體" pitchFamily="34" charset="-120"/>
                <a:cs typeface="Arial Unicode MS" pitchFamily="34" charset="-120"/>
              </a:rPr>
              <a:t>與做事原則。</a:t>
            </a:r>
            <a:endParaRPr lang="en-US" altLang="zh-TW" dirty="0" smtClean="0">
              <a:solidFill>
                <a:srgbClr val="000000"/>
              </a:solidFill>
              <a:latin typeface="微軟正黑體" pitchFamily="34" charset="-120"/>
              <a:ea typeface="微軟正黑體" pitchFamily="34" charset="-120"/>
              <a:cs typeface="Arial Unicode MS" pitchFamily="34" charset="-120"/>
            </a:endParaRPr>
          </a:p>
          <a:p>
            <a:pPr marL="285750" indent="-285750" eaLnBrk="0" hangingPunct="0">
              <a:lnSpc>
                <a:spcPts val="2300"/>
              </a:lnSpc>
              <a:buFont typeface="Arial" pitchFamily="34" charset="0"/>
              <a:buChar char="•"/>
            </a:pPr>
            <a:r>
              <a:rPr lang="zh-TW" altLang="en-US" dirty="0" smtClean="0">
                <a:latin typeface="微軟正黑體" pitchFamily="34" charset="-120"/>
                <a:ea typeface="微軟正黑體" pitchFamily="34" charset="-120"/>
              </a:rPr>
              <a:t>偕同供應廠商與合作夥伴共存共榮。</a:t>
            </a:r>
            <a:endParaRPr lang="en-US" altLang="zh-TW" dirty="0" smtClean="0">
              <a:latin typeface="微軟正黑體" pitchFamily="34" charset="-120"/>
              <a:ea typeface="微軟正黑體" pitchFamily="34" charset="-120"/>
            </a:endParaRPr>
          </a:p>
          <a:p>
            <a:pPr marL="285750" indent="-285750" eaLnBrk="0" hangingPunct="0">
              <a:lnSpc>
                <a:spcPts val="2300"/>
              </a:lnSpc>
              <a:buFont typeface="Arial" pitchFamily="34" charset="0"/>
              <a:buChar char="•"/>
            </a:pPr>
            <a:r>
              <a:rPr lang="zh-TW" altLang="en-US" dirty="0" smtClean="0">
                <a:latin typeface="微軟正黑體" pitchFamily="34" charset="-120"/>
                <a:ea typeface="微軟正黑體" pitchFamily="34" charset="-120"/>
              </a:rPr>
              <a:t>承諾對客戶的服務與其利益的保障。</a:t>
            </a:r>
            <a:endParaRPr lang="en-US" altLang="zh-TW" dirty="0" smtClean="0">
              <a:latin typeface="微軟正黑體" pitchFamily="34" charset="-120"/>
              <a:ea typeface="微軟正黑體" pitchFamily="34" charset="-120"/>
            </a:endParaRPr>
          </a:p>
        </p:txBody>
      </p:sp>
      <p:sp>
        <p:nvSpPr>
          <p:cNvPr id="6" name="矩形 5"/>
          <p:cNvSpPr/>
          <p:nvPr/>
        </p:nvSpPr>
        <p:spPr>
          <a:xfrm>
            <a:off x="3059832" y="4761002"/>
            <a:ext cx="5472608" cy="956416"/>
          </a:xfrm>
          <a:prstGeom prst="rect">
            <a:avLst/>
          </a:prstGeom>
        </p:spPr>
        <p:txBody>
          <a:bodyPr wrap="square">
            <a:spAutoFit/>
          </a:bodyPr>
          <a:lstStyle/>
          <a:p>
            <a:pPr marL="285750" indent="-285750" eaLnBrk="0" hangingPunct="0">
              <a:lnSpc>
                <a:spcPts val="2300"/>
              </a:lnSpc>
              <a:buFont typeface="Arial" pitchFamily="34" charset="0"/>
              <a:buChar char="•"/>
            </a:pPr>
            <a:r>
              <a:rPr lang="zh-TW" altLang="en-US" dirty="0">
                <a:solidFill>
                  <a:srgbClr val="000000"/>
                </a:solidFill>
                <a:latin typeface="微軟正黑體" pitchFamily="34" charset="-120"/>
                <a:ea typeface="微軟正黑體" pitchFamily="34" charset="-120"/>
                <a:cs typeface="Arial Unicode MS" pitchFamily="34" charset="-120"/>
              </a:rPr>
              <a:t>學習</a:t>
            </a:r>
            <a:r>
              <a:rPr lang="zh-TW" altLang="en-US" dirty="0" smtClean="0">
                <a:solidFill>
                  <a:srgbClr val="000000"/>
                </a:solidFill>
                <a:latin typeface="微軟正黑體" pitchFamily="34" charset="-120"/>
                <a:ea typeface="微軟正黑體" pitchFamily="34" charset="-120"/>
                <a:cs typeface="Arial Unicode MS" pitchFamily="34" charset="-120"/>
              </a:rPr>
              <a:t>歐美百年</a:t>
            </a:r>
            <a:r>
              <a:rPr lang="zh-TW" altLang="en-US" dirty="0">
                <a:solidFill>
                  <a:srgbClr val="000000"/>
                </a:solidFill>
                <a:latin typeface="微軟正黑體" pitchFamily="34" charset="-120"/>
                <a:ea typeface="微軟正黑體" pitchFamily="34" charset="-120"/>
                <a:cs typeface="Arial Unicode MS" pitchFamily="34" charset="-120"/>
              </a:rPr>
              <a:t>經營的企業。</a:t>
            </a:r>
            <a:endParaRPr lang="en-US" altLang="zh-TW" dirty="0">
              <a:solidFill>
                <a:srgbClr val="000000"/>
              </a:solidFill>
              <a:latin typeface="微軟正黑體" pitchFamily="34" charset="-120"/>
              <a:ea typeface="微軟正黑體" pitchFamily="34" charset="-120"/>
              <a:cs typeface="Arial Unicode MS" pitchFamily="34" charset="-120"/>
            </a:endParaRPr>
          </a:p>
          <a:p>
            <a:pPr marL="285750" indent="-285750" eaLnBrk="0" hangingPunct="0">
              <a:lnSpc>
                <a:spcPts val="2300"/>
              </a:lnSpc>
              <a:buFont typeface="Arial" pitchFamily="34" charset="0"/>
              <a:buChar char="•"/>
            </a:pPr>
            <a:r>
              <a:rPr lang="zh-TW" altLang="en-US" dirty="0" smtClean="0">
                <a:solidFill>
                  <a:srgbClr val="000000"/>
                </a:solidFill>
                <a:latin typeface="微軟正黑體" pitchFamily="34" charset="-120"/>
                <a:ea typeface="微軟正黑體" pitchFamily="34" charset="-120"/>
                <a:cs typeface="Arial Unicode MS" pitchFamily="34" charset="-120"/>
              </a:rPr>
              <a:t>持續</a:t>
            </a:r>
            <a:r>
              <a:rPr lang="zh-TW" altLang="en-US" dirty="0">
                <a:solidFill>
                  <a:srgbClr val="000000"/>
                </a:solidFill>
                <a:latin typeface="微軟正黑體" pitchFamily="34" charset="-120"/>
                <a:ea typeface="微軟正黑體" pitchFamily="34" charset="-120"/>
                <a:cs typeface="Arial Unicode MS" pitchFamily="34" charset="-120"/>
              </a:rPr>
              <a:t>累積研發</a:t>
            </a:r>
            <a:r>
              <a:rPr lang="zh-TW" altLang="en-US" dirty="0" smtClean="0">
                <a:solidFill>
                  <a:srgbClr val="000000"/>
                </a:solidFill>
                <a:latin typeface="微軟正黑體" pitchFamily="34" charset="-120"/>
                <a:ea typeface="微軟正黑體" pitchFamily="34" charset="-120"/>
                <a:cs typeface="Arial Unicode MS" pitchFamily="34" charset="-120"/>
              </a:rPr>
              <a:t>能力，建立優勢競爭力。</a:t>
            </a:r>
            <a:endParaRPr lang="en-US" altLang="zh-TW" dirty="0">
              <a:solidFill>
                <a:srgbClr val="000000"/>
              </a:solidFill>
              <a:latin typeface="微軟正黑體" pitchFamily="34" charset="-120"/>
              <a:ea typeface="微軟正黑體" pitchFamily="34" charset="-120"/>
              <a:cs typeface="Arial Unicode MS" pitchFamily="34" charset="-120"/>
            </a:endParaRPr>
          </a:p>
          <a:p>
            <a:pPr marL="285750" indent="-285750" eaLnBrk="0" hangingPunct="0">
              <a:lnSpc>
                <a:spcPts val="2300"/>
              </a:lnSpc>
              <a:buFont typeface="Arial" pitchFamily="34" charset="0"/>
              <a:buChar char="•"/>
            </a:pPr>
            <a:r>
              <a:rPr lang="zh-TW" altLang="en-US" dirty="0">
                <a:solidFill>
                  <a:srgbClr val="000000"/>
                </a:solidFill>
                <a:latin typeface="微軟正黑體" pitchFamily="34" charset="-120"/>
                <a:ea typeface="微軟正黑體" pitchFamily="34" charset="-120"/>
                <a:cs typeface="Arial Unicode MS" pitchFamily="34" charset="-120"/>
              </a:rPr>
              <a:t>落實企業社會責任，追求公司之永續經營。</a:t>
            </a:r>
            <a:endParaRPr lang="en-US" altLang="zh-TW" dirty="0">
              <a:solidFill>
                <a:srgbClr val="000000"/>
              </a:solidFill>
              <a:latin typeface="微軟正黑體" pitchFamily="34" charset="-120"/>
              <a:ea typeface="微軟正黑體" pitchFamily="34" charset="-120"/>
              <a:cs typeface="Arial Unicode MS" pitchFamily="34" charset="-120"/>
            </a:endParaRPr>
          </a:p>
        </p:txBody>
      </p:sp>
      <p:sp>
        <p:nvSpPr>
          <p:cNvPr id="7" name="圓角化對角線角落矩形 6"/>
          <p:cNvSpPr/>
          <p:nvPr/>
        </p:nvSpPr>
        <p:spPr>
          <a:xfrm>
            <a:off x="467544" y="1412776"/>
            <a:ext cx="2532212" cy="1008112"/>
          </a:xfrm>
          <a:prstGeom prst="round2DiagRect">
            <a:avLst/>
          </a:prstGeom>
          <a:gradFill flip="none" rotWithShape="1">
            <a:gsLst>
              <a:gs pos="0">
                <a:srgbClr val="38AC04"/>
              </a:gs>
              <a:gs pos="50000">
                <a:srgbClr val="72BF44">
                  <a:tint val="44500"/>
                  <a:satMod val="160000"/>
                </a:srgbClr>
              </a:gs>
              <a:gs pos="100000">
                <a:srgbClr val="72BF4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rgbClr val="7030A0"/>
                </a:solidFill>
                <a:latin typeface="微軟正黑體" panose="020B0604030504040204" pitchFamily="34" charset="-120"/>
                <a:ea typeface="微軟正黑體" panose="020B0604030504040204" pitchFamily="34" charset="-120"/>
              </a:rPr>
              <a:t>幸 福 企 業</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sp>
        <p:nvSpPr>
          <p:cNvPr id="8" name="圓角化對角線角落矩形 7"/>
          <p:cNvSpPr/>
          <p:nvPr/>
        </p:nvSpPr>
        <p:spPr>
          <a:xfrm>
            <a:off x="467544" y="3140968"/>
            <a:ext cx="2532212" cy="1008112"/>
          </a:xfrm>
          <a:prstGeom prst="round2DiagRect">
            <a:avLst/>
          </a:prstGeom>
          <a:gradFill flip="none" rotWithShape="1">
            <a:gsLst>
              <a:gs pos="0">
                <a:srgbClr val="38AC04"/>
              </a:gs>
              <a:gs pos="50000">
                <a:srgbClr val="72BF44">
                  <a:tint val="44500"/>
                  <a:satMod val="160000"/>
                </a:srgbClr>
              </a:gs>
              <a:gs pos="100000">
                <a:srgbClr val="72BF4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rgbClr val="7030A0"/>
                </a:solidFill>
                <a:latin typeface="微軟正黑體" panose="020B0604030504040204" pitchFamily="34" charset="-120"/>
                <a:ea typeface="微軟正黑體" panose="020B0604030504040204" pitchFamily="34" charset="-120"/>
              </a:rPr>
              <a:t>誠 信 企 業</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sp>
        <p:nvSpPr>
          <p:cNvPr id="9" name="圓角化對角線角落矩形 8"/>
          <p:cNvSpPr/>
          <p:nvPr/>
        </p:nvSpPr>
        <p:spPr>
          <a:xfrm>
            <a:off x="467544" y="4725144"/>
            <a:ext cx="2532212" cy="1008112"/>
          </a:xfrm>
          <a:prstGeom prst="round2DiagRect">
            <a:avLst/>
          </a:prstGeom>
          <a:gradFill flip="none" rotWithShape="1">
            <a:gsLst>
              <a:gs pos="0">
                <a:srgbClr val="38AC04"/>
              </a:gs>
              <a:gs pos="50000">
                <a:srgbClr val="72BF44">
                  <a:tint val="44500"/>
                  <a:satMod val="160000"/>
                </a:srgbClr>
              </a:gs>
              <a:gs pos="100000">
                <a:srgbClr val="72BF4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rgbClr val="7030A0"/>
                </a:solidFill>
                <a:latin typeface="微軟正黑體" panose="020B0604030504040204" pitchFamily="34" charset="-120"/>
                <a:ea typeface="微軟正黑體" panose="020B0604030504040204" pitchFamily="34" charset="-120"/>
              </a:rPr>
              <a:t>長 青 企 業</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9652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營運模式</a:t>
            </a:r>
            <a:endParaRPr lang="zh-TW" altLang="en-US" sz="3600" b="1" dirty="0" smtClean="0">
              <a:latin typeface="微軟正黑體" pitchFamily="34" charset="-120"/>
              <a:ea typeface="微軟正黑體" pitchFamily="34" charset="-120"/>
            </a:endParaRPr>
          </a:p>
        </p:txBody>
      </p:sp>
      <p:sp>
        <p:nvSpPr>
          <p:cNvPr id="3"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8424862" cy="763092"/>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lnSpc>
                <a:spcPts val="2000"/>
              </a:lnSpc>
              <a:spcBef>
                <a:spcPts val="400"/>
              </a:spcBef>
              <a:buClrTx/>
              <a:buFont typeface="Wingdings" pitchFamily="2" charset="2"/>
              <a:buChar char="Ø"/>
              <a:defRPr/>
            </a:pPr>
            <a:r>
              <a:rPr lang="zh-TW" altLang="en-US" sz="2000" dirty="0">
                <a:latin typeface="微軟正黑體" pitchFamily="34" charset="-120"/>
                <a:ea typeface="微軟正黑體" pitchFamily="34" charset="-120"/>
                <a:cs typeface="Times New Roman" pitchFamily="18" charset="0"/>
              </a:rPr>
              <a:t>專業監控產品的研發及製造商，勝</a:t>
            </a:r>
            <a:r>
              <a:rPr lang="zh-TW" altLang="en-US" sz="2000" dirty="0" smtClean="0">
                <a:latin typeface="微軟正黑體" pitchFamily="34" charset="-120"/>
                <a:ea typeface="微軟正黑體" pitchFamily="34" charset="-120"/>
                <a:cs typeface="Times New Roman" pitchFamily="18" charset="0"/>
              </a:rPr>
              <a:t>品</a:t>
            </a:r>
            <a:r>
              <a:rPr lang="zh-TW" altLang="en-US" sz="2000" dirty="0">
                <a:latin typeface="微軟正黑體" pitchFamily="34" charset="-120"/>
                <a:ea typeface="微軟正黑體" pitchFamily="34" charset="-120"/>
                <a:cs typeface="Times New Roman" pitchFamily="18" charset="0"/>
              </a:rPr>
              <a:t>與客戶合作</a:t>
            </a:r>
            <a:r>
              <a:rPr lang="zh-TW" altLang="en-US" sz="2000" dirty="0" smtClean="0">
                <a:latin typeface="微軟正黑體" pitchFamily="34" charset="-120"/>
                <a:ea typeface="微軟正黑體" pitchFamily="34" charset="-120"/>
                <a:cs typeface="Times New Roman" pitchFamily="18" charset="0"/>
              </a:rPr>
              <a:t>的營運模式：</a:t>
            </a:r>
            <a:endParaRPr lang="en-US" altLang="zh-TW" sz="2000" dirty="0" smtClean="0">
              <a:latin typeface="微軟正黑體" pitchFamily="34" charset="-120"/>
              <a:ea typeface="微軟正黑體" pitchFamily="34" charset="-120"/>
              <a:cs typeface="Times New Roman" pitchFamily="18" charset="0"/>
            </a:endParaRPr>
          </a:p>
          <a:p>
            <a:pPr marL="0" indent="0" eaLnBrk="1" hangingPunct="1">
              <a:lnSpc>
                <a:spcPts val="2000"/>
              </a:lnSpc>
              <a:spcBef>
                <a:spcPts val="400"/>
              </a:spcBef>
              <a:buClrTx/>
              <a:buNone/>
              <a:defRPr/>
            </a:pPr>
            <a:r>
              <a:rPr lang="zh-TW" altLang="en-US" sz="2000" dirty="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    </a:t>
            </a:r>
            <a:r>
              <a:rPr lang="en-US" altLang="zh-TW" sz="2000" dirty="0" smtClean="0">
                <a:latin typeface="微軟正黑體" pitchFamily="34" charset="-120"/>
                <a:ea typeface="微軟正黑體" pitchFamily="34" charset="-120"/>
                <a:cs typeface="Times New Roman" pitchFamily="18" charset="0"/>
              </a:rPr>
              <a:t>ODM</a:t>
            </a:r>
            <a:r>
              <a:rPr lang="zh-TW" altLang="en-US" sz="2000" dirty="0">
                <a:latin typeface="微軟正黑體" pitchFamily="34" charset="-120"/>
                <a:ea typeface="微軟正黑體" pitchFamily="34" charset="-120"/>
                <a:cs typeface="Times New Roman" pitchFamily="18" charset="0"/>
              </a:rPr>
              <a:t>、</a:t>
            </a:r>
            <a:r>
              <a:rPr lang="en-US" altLang="zh-TW" sz="2000" dirty="0">
                <a:latin typeface="微軟正黑體" pitchFamily="34" charset="-120"/>
                <a:ea typeface="微軟正黑體" pitchFamily="34" charset="-120"/>
                <a:cs typeface="Times New Roman" pitchFamily="18" charset="0"/>
              </a:rPr>
              <a:t>OEM</a:t>
            </a:r>
            <a:r>
              <a:rPr lang="zh-TW" altLang="en-US" sz="2000" dirty="0">
                <a:latin typeface="微軟正黑體" pitchFamily="34" charset="-120"/>
                <a:ea typeface="微軟正黑體" pitchFamily="34" charset="-120"/>
                <a:cs typeface="Times New Roman" pitchFamily="18" charset="0"/>
              </a:rPr>
              <a:t>、</a:t>
            </a:r>
            <a:r>
              <a:rPr lang="en-US" altLang="zh-TW" sz="2000" dirty="0">
                <a:latin typeface="微軟正黑體" pitchFamily="34" charset="-120"/>
                <a:ea typeface="微軟正黑體" pitchFamily="34" charset="-120"/>
                <a:cs typeface="Times New Roman" pitchFamily="18" charset="0"/>
              </a:rPr>
              <a:t>JDM</a:t>
            </a:r>
            <a:r>
              <a:rPr lang="zh-TW" altLang="en-US" sz="2000" dirty="0">
                <a:latin typeface="微軟正黑體" pitchFamily="34" charset="-120"/>
                <a:ea typeface="微軟正黑體" pitchFamily="34" charset="-120"/>
                <a:cs typeface="Times New Roman" pitchFamily="18" charset="0"/>
              </a:rPr>
              <a:t>、</a:t>
            </a:r>
            <a:r>
              <a:rPr lang="en-US" altLang="zh-TW" sz="2000" dirty="0">
                <a:latin typeface="微軟正黑體" pitchFamily="34" charset="-120"/>
                <a:ea typeface="微軟正黑體" pitchFamily="34" charset="-120"/>
                <a:cs typeface="Times New Roman" pitchFamily="18" charset="0"/>
              </a:rPr>
              <a:t>EMS</a:t>
            </a:r>
          </a:p>
          <a:p>
            <a:pPr marL="450850" indent="-273050" eaLnBrk="1" hangingPunct="1">
              <a:lnSpc>
                <a:spcPts val="2000"/>
              </a:lnSpc>
              <a:spcBef>
                <a:spcPts val="400"/>
              </a:spcBef>
              <a:buClrTx/>
              <a:buFont typeface="Arial" pitchFamily="34" charset="0"/>
              <a:buChar char="•"/>
              <a:defRPr/>
            </a:pPr>
            <a:endParaRPr lang="en-US" altLang="zh-TW" sz="1800" dirty="0" smtClean="0">
              <a:latin typeface="微軟正黑體" pitchFamily="34" charset="-120"/>
              <a:ea typeface="微軟正黑體" pitchFamily="34" charset="-120"/>
              <a:cs typeface="Times New Roman" pitchFamily="18" charset="0"/>
            </a:endParaRPr>
          </a:p>
        </p:txBody>
      </p:sp>
      <p:sp>
        <p:nvSpPr>
          <p:cNvPr id="5" name="矩形 4"/>
          <p:cNvSpPr/>
          <p:nvPr/>
        </p:nvSpPr>
        <p:spPr>
          <a:xfrm>
            <a:off x="165740" y="2060848"/>
            <a:ext cx="2894092" cy="1508105"/>
          </a:xfrm>
          <a:prstGeom prst="rect">
            <a:avLst/>
          </a:prstGeom>
        </p:spPr>
        <p:txBody>
          <a:bodyPr wrap="square">
            <a:spAutoFit/>
          </a:bodyPr>
          <a:lstStyle/>
          <a:p>
            <a:pPr marL="0" indent="0">
              <a:buNone/>
            </a:pPr>
            <a:r>
              <a:rPr lang="en-US" altLang="ko-KR" sz="2200" b="1" dirty="0">
                <a:solidFill>
                  <a:srgbClr val="0070C0"/>
                </a:solidFill>
                <a:latin typeface="微軟正黑體" pitchFamily="34" charset="-120"/>
                <a:ea typeface="微軟正黑體" pitchFamily="34" charset="-120"/>
                <a:cs typeface="Times New Roman" pitchFamily="18" charset="0"/>
              </a:rPr>
              <a:t>ODM business 40%</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Customer defines the specifications</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finishes the design and manufactures the </a:t>
            </a:r>
            <a:r>
              <a:rPr lang="en-US" altLang="ko-KR" sz="1400" dirty="0" smtClean="0">
                <a:solidFill>
                  <a:schemeClr val="tx1">
                    <a:lumMod val="75000"/>
                    <a:lumOff val="25000"/>
                  </a:schemeClr>
                </a:solidFill>
                <a:latin typeface="微軟正黑體" pitchFamily="34" charset="-120"/>
                <a:ea typeface="微軟正黑體" pitchFamily="34" charset="-120"/>
                <a:cs typeface="Times New Roman" pitchFamily="18" charset="0"/>
              </a:rPr>
              <a:t>products</a:t>
            </a:r>
            <a:endPar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6" name="矩形 5"/>
          <p:cNvSpPr/>
          <p:nvPr/>
        </p:nvSpPr>
        <p:spPr>
          <a:xfrm>
            <a:off x="6336704" y="2060848"/>
            <a:ext cx="2771800" cy="1292662"/>
          </a:xfrm>
          <a:prstGeom prst="rect">
            <a:avLst/>
          </a:prstGeom>
        </p:spPr>
        <p:txBody>
          <a:bodyPr wrap="square">
            <a:spAutoFit/>
          </a:bodyPr>
          <a:lstStyle/>
          <a:p>
            <a:pPr marL="0" indent="0">
              <a:buNone/>
            </a:pPr>
            <a:r>
              <a:rPr lang="en-US" altLang="ko-KR" sz="2200" b="1" dirty="0">
                <a:solidFill>
                  <a:srgbClr val="0070C0"/>
                </a:solidFill>
                <a:latin typeface="微軟正黑體" pitchFamily="34" charset="-120"/>
                <a:ea typeface="微軟正黑體" pitchFamily="34" charset="-120"/>
                <a:cs typeface="Times New Roman" pitchFamily="18" charset="0"/>
              </a:rPr>
              <a:t>OEM business 30%</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provides the design</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manufactures the </a:t>
            </a:r>
            <a:r>
              <a:rPr lang="en-US" altLang="ko-KR" sz="1400" dirty="0" smtClean="0">
                <a:solidFill>
                  <a:schemeClr val="tx1">
                    <a:lumMod val="75000"/>
                    <a:lumOff val="25000"/>
                  </a:schemeClr>
                </a:solidFill>
                <a:latin typeface="微軟正黑體" pitchFamily="34" charset="-120"/>
                <a:ea typeface="微軟正黑體" pitchFamily="34" charset="-120"/>
                <a:cs typeface="Times New Roman" pitchFamily="18" charset="0"/>
              </a:rPr>
              <a:t>products</a:t>
            </a:r>
            <a:endPar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7" name="矩形 6"/>
          <p:cNvSpPr/>
          <p:nvPr/>
        </p:nvSpPr>
        <p:spPr>
          <a:xfrm>
            <a:off x="6336704" y="4221088"/>
            <a:ext cx="2771800" cy="1292662"/>
          </a:xfrm>
          <a:prstGeom prst="rect">
            <a:avLst/>
          </a:prstGeom>
        </p:spPr>
        <p:txBody>
          <a:bodyPr wrap="square">
            <a:spAutoFit/>
          </a:bodyPr>
          <a:lstStyle/>
          <a:p>
            <a:pPr marL="0" indent="0" latinLnBrk="1">
              <a:buNone/>
            </a:pPr>
            <a:r>
              <a:rPr lang="en-US" altLang="ko-KR" sz="2200" b="1" dirty="0">
                <a:solidFill>
                  <a:srgbClr val="0070C0"/>
                </a:solidFill>
                <a:latin typeface="微軟正黑體" pitchFamily="34" charset="-120"/>
                <a:ea typeface="微軟正黑體" pitchFamily="34" charset="-120"/>
                <a:cs typeface="Times New Roman" pitchFamily="18" charset="0"/>
              </a:rPr>
              <a:t>JDM business 15%</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Customer and Topview jointly design the products</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will be the </a:t>
            </a:r>
            <a:r>
              <a:rPr lang="en-US" altLang="ko-KR" sz="1400" dirty="0" smtClean="0">
                <a:solidFill>
                  <a:schemeClr val="tx1">
                    <a:lumMod val="75000"/>
                    <a:lumOff val="25000"/>
                  </a:schemeClr>
                </a:solidFill>
                <a:latin typeface="微軟正黑體" pitchFamily="34" charset="-120"/>
                <a:ea typeface="微軟正黑體" pitchFamily="34" charset="-120"/>
                <a:cs typeface="Times New Roman" pitchFamily="18" charset="0"/>
              </a:rPr>
              <a:t>manufactory</a:t>
            </a:r>
            <a:endPar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8" name="矩形 7"/>
          <p:cNvSpPr/>
          <p:nvPr/>
        </p:nvSpPr>
        <p:spPr>
          <a:xfrm>
            <a:off x="165740" y="4221088"/>
            <a:ext cx="2750076" cy="1723549"/>
          </a:xfrm>
          <a:prstGeom prst="rect">
            <a:avLst/>
          </a:prstGeom>
        </p:spPr>
        <p:txBody>
          <a:bodyPr wrap="square">
            <a:spAutoFit/>
          </a:bodyPr>
          <a:lstStyle/>
          <a:p>
            <a:pPr marL="0" indent="0" latinLnBrk="1">
              <a:buNone/>
            </a:pPr>
            <a:r>
              <a:rPr lang="en-US" altLang="ko-KR" sz="2200" b="1" dirty="0">
                <a:solidFill>
                  <a:srgbClr val="0070C0"/>
                </a:solidFill>
                <a:latin typeface="微軟正黑體" pitchFamily="34" charset="-120"/>
                <a:ea typeface="微軟正黑體" pitchFamily="34" charset="-120"/>
                <a:cs typeface="Times New Roman" pitchFamily="18" charset="0"/>
              </a:rPr>
              <a:t>EMS business</a:t>
            </a:r>
            <a:r>
              <a:rPr lang="zh-TW" altLang="en-US" sz="2200" b="1" dirty="0">
                <a:solidFill>
                  <a:srgbClr val="0070C0"/>
                </a:solidFill>
                <a:latin typeface="微軟正黑體" pitchFamily="34" charset="-120"/>
                <a:ea typeface="微軟正黑體" pitchFamily="34" charset="-120"/>
                <a:cs typeface="Times New Roman" pitchFamily="18" charset="0"/>
              </a:rPr>
              <a:t> </a:t>
            </a:r>
            <a:r>
              <a:rPr lang="en-US" altLang="ko-KR" sz="2200" b="1" dirty="0">
                <a:solidFill>
                  <a:srgbClr val="0070C0"/>
                </a:solidFill>
                <a:latin typeface="微軟正黑體" pitchFamily="34" charset="-120"/>
                <a:ea typeface="微軟正黑體" pitchFamily="34" charset="-120"/>
                <a:cs typeface="Times New Roman" pitchFamily="18" charset="0"/>
              </a:rPr>
              <a:t>15%</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Electronic Manufacture Service (EMS)</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Customer provides the design</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manufactures the products </a:t>
            </a:r>
          </a:p>
        </p:txBody>
      </p:sp>
      <p:graphicFrame>
        <p:nvGraphicFramePr>
          <p:cNvPr id="9" name="圖表 8"/>
          <p:cNvGraphicFramePr>
            <a:graphicFrameLocks/>
          </p:cNvGraphicFramePr>
          <p:nvPr>
            <p:extLst>
              <p:ext uri="{D42A27DB-BD31-4B8C-83A1-F6EECF244321}">
                <p14:modId xmlns:p14="http://schemas.microsoft.com/office/powerpoint/2010/main" val="618197068"/>
              </p:ext>
            </p:extLst>
          </p:nvPr>
        </p:nvGraphicFramePr>
        <p:xfrm>
          <a:off x="2483768" y="1986062"/>
          <a:ext cx="3973041" cy="3283917"/>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p:cNvSpPr/>
          <p:nvPr/>
        </p:nvSpPr>
        <p:spPr>
          <a:xfrm>
            <a:off x="122400" y="3995772"/>
            <a:ext cx="938077"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純代工</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
        <p:nvSpPr>
          <p:cNvPr id="11" name="矩形 10"/>
          <p:cNvSpPr/>
          <p:nvPr/>
        </p:nvSpPr>
        <p:spPr>
          <a:xfrm>
            <a:off x="6376639" y="1846800"/>
            <a:ext cx="944489"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中性品</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
        <p:nvSpPr>
          <p:cNvPr id="12" name="矩形 11"/>
          <p:cNvSpPr/>
          <p:nvPr/>
        </p:nvSpPr>
        <p:spPr>
          <a:xfrm>
            <a:off x="6375600" y="4006800"/>
            <a:ext cx="1149674"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共同開發</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
        <p:nvSpPr>
          <p:cNvPr id="13" name="矩形 12"/>
          <p:cNvSpPr/>
          <p:nvPr/>
        </p:nvSpPr>
        <p:spPr>
          <a:xfrm>
            <a:off x="122782" y="1844824"/>
            <a:ext cx="1149674"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委託設計</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84308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smtClean="0">
                <a:solidFill>
                  <a:schemeClr val="bg1"/>
                </a:solidFill>
                <a:latin typeface="微軟正黑體" pitchFamily="34" charset="-120"/>
                <a:ea typeface="微軟正黑體" pitchFamily="34" charset="-120"/>
                <a:cs typeface="Times New Roman" panose="02020603050405020304" pitchFamily="18" charset="0"/>
              </a:rPr>
              <a:t>產業及產品介紹</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3244927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bwMode="auto">
          <a:xfrm>
            <a:off x="466725" y="242888"/>
            <a:ext cx="578938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安</a:t>
            </a:r>
            <a:r>
              <a:rPr lang="zh-TW" altLang="en-US" sz="3600" dirty="0">
                <a:solidFill>
                  <a:schemeClr val="tx1"/>
                </a:solidFill>
                <a:latin typeface="微軟正黑體" pitchFamily="34" charset="-120"/>
                <a:ea typeface="微軟正黑體" pitchFamily="34" charset="-120"/>
              </a:rPr>
              <a:t>控產業的特性</a:t>
            </a:r>
            <a:endParaRPr lang="en-US" altLang="zh-TW" sz="3600" dirty="0">
              <a:solidFill>
                <a:schemeClr val="tx1"/>
              </a:solidFill>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7345064" cy="4939556"/>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lnSpc>
                <a:spcPts val="3000"/>
              </a:lnSpc>
              <a:spcBef>
                <a:spcPts val="600"/>
              </a:spcBef>
              <a:buClrTx/>
              <a:buFont typeface="Wingdings" pitchFamily="2" charset="2"/>
              <a:buChar char="Ø"/>
              <a:defRPr/>
            </a:pPr>
            <a:r>
              <a:rPr lang="zh-TW" altLang="en-US" b="1" dirty="0">
                <a:solidFill>
                  <a:srgbClr val="003399"/>
                </a:solidFill>
                <a:latin typeface="微軟正黑體" pitchFamily="34" charset="-120"/>
                <a:ea typeface="微軟正黑體" pitchFamily="34" charset="-120"/>
              </a:rPr>
              <a:t>類比</a:t>
            </a:r>
            <a:r>
              <a:rPr lang="zh-TW" altLang="en-US" b="1" dirty="0" smtClean="0">
                <a:solidFill>
                  <a:srgbClr val="003399"/>
                </a:solidFill>
                <a:latin typeface="微軟正黑體" pitchFamily="34" charset="-120"/>
                <a:ea typeface="微軟正黑體" pitchFamily="34" charset="-120"/>
              </a:rPr>
              <a:t>技術</a:t>
            </a:r>
            <a:r>
              <a:rPr lang="en-US" altLang="zh-TW" b="1" dirty="0" smtClean="0">
                <a:solidFill>
                  <a:srgbClr val="003399"/>
                </a:solidFill>
                <a:latin typeface="微軟正黑體" pitchFamily="34" charset="-120"/>
                <a:ea typeface="微軟正黑體" pitchFamily="34" charset="-120"/>
              </a:rPr>
              <a:t>---</a:t>
            </a:r>
            <a:r>
              <a:rPr lang="zh-TW" altLang="en-US" b="1" dirty="0">
                <a:solidFill>
                  <a:srgbClr val="003399"/>
                </a:solidFill>
                <a:latin typeface="微軟正黑體" pitchFamily="34" charset="-120"/>
                <a:ea typeface="微軟正黑體" pitchFamily="34" charset="-120"/>
              </a:rPr>
              <a:t>數位科技</a:t>
            </a:r>
            <a:r>
              <a:rPr lang="en-US" altLang="zh-TW" b="1" dirty="0">
                <a:solidFill>
                  <a:srgbClr val="3366CC"/>
                </a:solidFill>
                <a:latin typeface="微軟正黑體" pitchFamily="34" charset="-120"/>
                <a:ea typeface="微軟正黑體" pitchFamily="34" charset="-120"/>
              </a:rPr>
              <a:t>:</a:t>
            </a:r>
          </a:p>
          <a:p>
            <a:pPr lvl="1">
              <a:spcBef>
                <a:spcPts val="600"/>
              </a:spcBef>
            </a:pPr>
            <a:r>
              <a:rPr lang="zh-TW" altLang="en-US" sz="1800" dirty="0" smtClean="0">
                <a:latin typeface="微軟正黑體" pitchFamily="34" charset="-120"/>
                <a:ea typeface="微軟正黑體" pitchFamily="34" charset="-120"/>
              </a:rPr>
              <a:t>技術</a:t>
            </a:r>
            <a:r>
              <a:rPr lang="zh-TW" altLang="en-US" sz="1800" dirty="0">
                <a:latin typeface="微軟正黑體" pitchFamily="34" charset="-120"/>
                <a:ea typeface="微軟正黑體" pitchFamily="34" charset="-120"/>
              </a:rPr>
              <a:t>發展讓傳統類比公司</a:t>
            </a:r>
            <a:r>
              <a:rPr lang="zh-TW" altLang="en-US" sz="1800" dirty="0" smtClean="0">
                <a:latin typeface="微軟正黑體" pitchFamily="34" charset="-120"/>
                <a:ea typeface="微軟正黑體" pitchFamily="34" charset="-120"/>
              </a:rPr>
              <a:t>退出</a:t>
            </a:r>
            <a:endParaRPr lang="en-US" altLang="zh-TW" sz="1800" dirty="0" smtClean="0">
              <a:latin typeface="微軟正黑體" pitchFamily="34" charset="-120"/>
              <a:ea typeface="微軟正黑體" pitchFamily="34" charset="-120"/>
            </a:endParaRPr>
          </a:p>
          <a:p>
            <a:pPr lvl="1">
              <a:spcBef>
                <a:spcPts val="600"/>
              </a:spcBef>
            </a:pPr>
            <a:r>
              <a:rPr lang="zh-TW" altLang="en-US" sz="1800" dirty="0" smtClean="0">
                <a:latin typeface="微軟正黑體" pitchFamily="34" charset="-120"/>
                <a:ea typeface="微軟正黑體" pitchFamily="34" charset="-120"/>
              </a:rPr>
              <a:t>跨界整合應用技術讓門檻架高</a:t>
            </a:r>
            <a:endParaRPr lang="en-US" altLang="zh-TW" sz="1800" dirty="0" smtClean="0">
              <a:latin typeface="微軟正黑體" pitchFamily="34" charset="-120"/>
              <a:ea typeface="微軟正黑體" pitchFamily="34" charset="-120"/>
            </a:endParaRPr>
          </a:p>
          <a:p>
            <a:pPr lvl="1">
              <a:spcBef>
                <a:spcPts val="600"/>
              </a:spcBef>
            </a:pPr>
            <a:r>
              <a:rPr lang="zh-TW" altLang="en-US" sz="1800" dirty="0">
                <a:latin typeface="微軟正黑體" pitchFamily="34" charset="-120"/>
                <a:ea typeface="微軟正黑體" pitchFamily="34" charset="-120"/>
              </a:rPr>
              <a:t>少量多樣的產品組合應對場景需求</a:t>
            </a:r>
            <a:endParaRPr lang="en-US" altLang="zh-TW" sz="1800" dirty="0">
              <a:latin typeface="微軟正黑體" pitchFamily="34" charset="-120"/>
              <a:ea typeface="微軟正黑體" pitchFamily="34" charset="-120"/>
            </a:endParaRPr>
          </a:p>
          <a:p>
            <a:pPr eaLnBrk="1" hangingPunct="1">
              <a:lnSpc>
                <a:spcPts val="3000"/>
              </a:lnSpc>
              <a:spcBef>
                <a:spcPts val="600"/>
              </a:spcBef>
              <a:buClrTx/>
              <a:buFont typeface="Wingdings" pitchFamily="2" charset="2"/>
              <a:buChar char="Ø"/>
              <a:defRPr/>
            </a:pPr>
            <a:r>
              <a:rPr lang="zh-TW" altLang="en-US" b="1" dirty="0" smtClean="0">
                <a:solidFill>
                  <a:srgbClr val="003399"/>
                </a:solidFill>
                <a:latin typeface="微軟正黑體" pitchFamily="34" charset="-120"/>
                <a:ea typeface="微軟正黑體" pitchFamily="34" charset="-120"/>
              </a:rPr>
              <a:t>冷門的寡佔</a:t>
            </a:r>
            <a:r>
              <a:rPr lang="en-US" altLang="zh-TW" b="1" dirty="0" smtClean="0">
                <a:solidFill>
                  <a:srgbClr val="003399"/>
                </a:solidFill>
                <a:latin typeface="微軟正黑體" pitchFamily="34" charset="-120"/>
                <a:ea typeface="微軟正黑體" pitchFamily="34" charset="-120"/>
              </a:rPr>
              <a:t>---</a:t>
            </a:r>
            <a:r>
              <a:rPr lang="zh-TW" altLang="en-US" b="1" dirty="0" smtClean="0">
                <a:solidFill>
                  <a:srgbClr val="003399"/>
                </a:solidFill>
                <a:latin typeface="微軟正黑體" pitchFamily="34" charset="-120"/>
                <a:ea typeface="微軟正黑體" pitchFamily="34" charset="-120"/>
              </a:rPr>
              <a:t>百家爭鳴</a:t>
            </a:r>
            <a:r>
              <a:rPr lang="en-US" altLang="zh-TW" b="1" dirty="0" smtClean="0">
                <a:solidFill>
                  <a:srgbClr val="003399"/>
                </a:solidFill>
                <a:latin typeface="微軟正黑體" pitchFamily="34" charset="-120"/>
                <a:ea typeface="微軟正黑體" pitchFamily="34" charset="-120"/>
              </a:rPr>
              <a:t>---</a:t>
            </a:r>
            <a:r>
              <a:rPr lang="zh-TW" altLang="en-US" b="1" dirty="0" smtClean="0">
                <a:solidFill>
                  <a:srgbClr val="003399"/>
                </a:solidFill>
                <a:latin typeface="微軟正黑體" pitchFamily="34" charset="-120"/>
                <a:ea typeface="微軟正黑體" pitchFamily="34" charset="-120"/>
              </a:rPr>
              <a:t>品牌技術的寡佔</a:t>
            </a:r>
            <a:r>
              <a:rPr lang="en-US" altLang="zh-TW" b="1" dirty="0" smtClean="0">
                <a:solidFill>
                  <a:srgbClr val="3366CC"/>
                </a:solidFill>
                <a:latin typeface="微軟正黑體" pitchFamily="34" charset="-120"/>
                <a:ea typeface="微軟正黑體" pitchFamily="34" charset="-120"/>
              </a:rPr>
              <a:t>:</a:t>
            </a:r>
          </a:p>
          <a:p>
            <a:pPr lvl="1">
              <a:spcBef>
                <a:spcPts val="600"/>
              </a:spcBef>
            </a:pPr>
            <a:r>
              <a:rPr lang="zh-TW" altLang="en-US" sz="1800" dirty="0" smtClean="0">
                <a:latin typeface="微軟正黑體" pitchFamily="34" charset="-120"/>
                <a:ea typeface="微軟正黑體" pitchFamily="34" charset="-120"/>
              </a:rPr>
              <a:t>日韓企業</a:t>
            </a:r>
            <a:r>
              <a:rPr lang="zh-TW" altLang="en-US" sz="1800" dirty="0">
                <a:latin typeface="微軟正黑體" pitchFamily="34" charset="-120"/>
                <a:ea typeface="微軟正黑體" pitchFamily="34" charset="-120"/>
              </a:rPr>
              <a:t>樓起樓塌</a:t>
            </a:r>
            <a:r>
              <a:rPr lang="en-US" altLang="zh-TW" sz="1800" dirty="0">
                <a:latin typeface="微軟正黑體" pitchFamily="34" charset="-120"/>
                <a:ea typeface="微軟正黑體" pitchFamily="34" charset="-120"/>
              </a:rPr>
              <a:t>(Ex</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 </a:t>
            </a:r>
            <a:r>
              <a:rPr lang="en-US" altLang="zh-TW" sz="1800" dirty="0" smtClean="0">
                <a:latin typeface="微軟正黑體" pitchFamily="34" charset="-120"/>
                <a:ea typeface="微軟正黑體" pitchFamily="34" charset="-120"/>
              </a:rPr>
              <a:t>Sony, Samsung</a:t>
            </a:r>
            <a:r>
              <a:rPr lang="en-US" altLang="zh-TW" sz="1800" dirty="0">
                <a:latin typeface="微軟正黑體" pitchFamily="34" charset="-120"/>
                <a:ea typeface="微軟正黑體" pitchFamily="34" charset="-120"/>
              </a:rPr>
              <a:t>)</a:t>
            </a:r>
          </a:p>
          <a:p>
            <a:pPr lvl="1">
              <a:spcBef>
                <a:spcPts val="600"/>
              </a:spcBef>
            </a:pPr>
            <a:r>
              <a:rPr lang="zh-TW" altLang="en-US" sz="1800" dirty="0">
                <a:latin typeface="微軟正黑體" pitchFamily="34" charset="-120"/>
                <a:ea typeface="微軟正黑體" pitchFamily="34" charset="-120"/>
              </a:rPr>
              <a:t>大陸紅潮的洶湧沖擊</a:t>
            </a:r>
            <a:endParaRPr lang="en-US" altLang="zh-TW" sz="1800" dirty="0">
              <a:latin typeface="微軟正黑體" pitchFamily="34" charset="-120"/>
              <a:ea typeface="微軟正黑體" pitchFamily="34" charset="-120"/>
            </a:endParaRPr>
          </a:p>
          <a:p>
            <a:pPr lvl="1">
              <a:spcBef>
                <a:spcPts val="600"/>
              </a:spcBef>
            </a:pPr>
            <a:r>
              <a:rPr lang="zh-TW" altLang="en-US" sz="1800" dirty="0">
                <a:latin typeface="微軟正黑體" pitchFamily="34" charset="-120"/>
                <a:ea typeface="微軟正黑體" pitchFamily="34" charset="-120"/>
              </a:rPr>
              <a:t>歐美企業的整併固</a:t>
            </a:r>
            <a:r>
              <a:rPr lang="zh-TW" altLang="en-US" sz="1800" dirty="0" smtClean="0">
                <a:latin typeface="微軟正黑體" pitchFamily="34" charset="-120"/>
                <a:ea typeface="微軟正黑體" pitchFamily="34" charset="-120"/>
              </a:rPr>
              <a:t>樁</a:t>
            </a:r>
            <a:endParaRPr lang="en-US" altLang="zh-TW" dirty="0" smtClean="0">
              <a:solidFill>
                <a:srgbClr val="003399"/>
              </a:solidFill>
              <a:latin typeface="微軟正黑體" pitchFamily="34" charset="-120"/>
              <a:ea typeface="微軟正黑體" pitchFamily="34" charset="-120"/>
            </a:endParaRPr>
          </a:p>
          <a:p>
            <a:pPr eaLnBrk="1" hangingPunct="1">
              <a:lnSpc>
                <a:spcPts val="3000"/>
              </a:lnSpc>
              <a:spcBef>
                <a:spcPts val="600"/>
              </a:spcBef>
              <a:buClrTx/>
              <a:buFont typeface="Wingdings" pitchFamily="2" charset="2"/>
              <a:buChar char="Ø"/>
              <a:defRPr/>
            </a:pPr>
            <a:r>
              <a:rPr lang="zh-TW" altLang="en-US" b="1" dirty="0" smtClean="0">
                <a:solidFill>
                  <a:srgbClr val="003399"/>
                </a:solidFill>
                <a:latin typeface="微軟正黑體" pitchFamily="34" charset="-120"/>
                <a:ea typeface="微軟正黑體" pitchFamily="34" charset="-120"/>
              </a:rPr>
              <a:t>勝品對</a:t>
            </a:r>
            <a:r>
              <a:rPr lang="en-US" altLang="zh-TW" b="1" dirty="0" smtClean="0">
                <a:solidFill>
                  <a:srgbClr val="003399"/>
                </a:solidFill>
                <a:latin typeface="微軟正黑體" pitchFamily="34" charset="-120"/>
                <a:ea typeface="微軟正黑體" pitchFamily="34" charset="-120"/>
              </a:rPr>
              <a:t>ODM</a:t>
            </a:r>
            <a:r>
              <a:rPr lang="zh-TW" altLang="en-US" b="1" dirty="0" smtClean="0">
                <a:solidFill>
                  <a:srgbClr val="003399"/>
                </a:solidFill>
                <a:latin typeface="微軟正黑體" pitchFamily="34" charset="-120"/>
                <a:ea typeface="微軟正黑體" pitchFamily="34" charset="-120"/>
              </a:rPr>
              <a:t>定位</a:t>
            </a:r>
            <a:r>
              <a:rPr lang="zh-TW" altLang="en-US" b="1" dirty="0">
                <a:solidFill>
                  <a:srgbClr val="003399"/>
                </a:solidFill>
                <a:latin typeface="微軟正黑體" pitchFamily="34" charset="-120"/>
                <a:ea typeface="微軟正黑體" pitchFamily="34" charset="-120"/>
              </a:rPr>
              <a:t>的堅持</a:t>
            </a:r>
            <a:r>
              <a:rPr lang="en-US" altLang="zh-TW" b="1" dirty="0">
                <a:solidFill>
                  <a:srgbClr val="003399"/>
                </a:solidFill>
                <a:latin typeface="微軟正黑體" pitchFamily="34" charset="-120"/>
                <a:ea typeface="微軟正黑體" pitchFamily="34" charset="-120"/>
              </a:rPr>
              <a:t>:</a:t>
            </a:r>
          </a:p>
          <a:p>
            <a:pPr lvl="1">
              <a:spcBef>
                <a:spcPts val="600"/>
              </a:spcBef>
            </a:pPr>
            <a:r>
              <a:rPr lang="zh-TW" altLang="en-US" sz="1800" dirty="0">
                <a:latin typeface="微軟正黑體" pitchFamily="34" charset="-120"/>
                <a:ea typeface="微軟正黑體" pitchFamily="34" charset="-120"/>
              </a:rPr>
              <a:t>合作分工的承諾</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不可為利益</a:t>
            </a:r>
            <a:r>
              <a:rPr lang="zh-TW" altLang="en-US" sz="1800" dirty="0" smtClean="0">
                <a:latin typeface="微軟正黑體" pitchFamily="34" charset="-120"/>
                <a:ea typeface="微軟正黑體" pitchFamily="34" charset="-120"/>
              </a:rPr>
              <a:t>違背合作原則</a:t>
            </a:r>
            <a:r>
              <a:rPr lang="en-US" altLang="zh-TW" sz="1800" dirty="0">
                <a:latin typeface="微軟正黑體" pitchFamily="34" charset="-120"/>
                <a:ea typeface="微軟正黑體" pitchFamily="34" charset="-120"/>
              </a:rPr>
              <a:t>)</a:t>
            </a:r>
          </a:p>
          <a:p>
            <a:pPr lvl="1">
              <a:spcBef>
                <a:spcPts val="600"/>
              </a:spcBef>
            </a:pPr>
            <a:r>
              <a:rPr lang="zh-TW" altLang="en-US" sz="1800" dirty="0">
                <a:latin typeface="微軟正黑體" pitchFamily="34" charset="-120"/>
                <a:ea typeface="微軟正黑體" pitchFamily="34" charset="-120"/>
              </a:rPr>
              <a:t>台廠沒有自主</a:t>
            </a:r>
            <a:r>
              <a:rPr lang="zh-TW" altLang="en-US" sz="1800" dirty="0" smtClean="0">
                <a:latin typeface="微軟正黑體" pitchFamily="34" charset="-120"/>
                <a:ea typeface="微軟正黑體" pitchFamily="34" charset="-120"/>
              </a:rPr>
              <a:t>市場，無法</a:t>
            </a:r>
            <a:r>
              <a:rPr lang="zh-TW" altLang="en-US" sz="1800" dirty="0">
                <a:latin typeface="微軟正黑體" pitchFamily="34" charset="-120"/>
                <a:ea typeface="微軟正黑體" pitchFamily="34" charset="-120"/>
              </a:rPr>
              <a:t>經營品牌</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市場品牌</a:t>
            </a:r>
            <a:r>
              <a:rPr lang="en-US" altLang="zh-TW" sz="1800" dirty="0">
                <a:latin typeface="微軟正黑體" pitchFamily="34" charset="-120"/>
                <a:ea typeface="微軟正黑體" pitchFamily="34" charset="-120"/>
              </a:rPr>
              <a:t>DNA</a:t>
            </a:r>
            <a:r>
              <a:rPr lang="zh-TW" altLang="en-US" sz="1800" dirty="0">
                <a:latin typeface="微軟正黑體" pitchFamily="34" charset="-120"/>
                <a:ea typeface="微軟正黑體" pitchFamily="34" charset="-120"/>
              </a:rPr>
              <a:t>各異</a:t>
            </a:r>
            <a:r>
              <a:rPr lang="en-US" altLang="zh-TW" sz="1800" dirty="0">
                <a:latin typeface="微軟正黑體" pitchFamily="34" charset="-120"/>
                <a:ea typeface="微軟正黑體" pitchFamily="34" charset="-120"/>
              </a:rPr>
              <a:t>)</a:t>
            </a:r>
          </a:p>
          <a:p>
            <a:pPr lvl="1">
              <a:spcBef>
                <a:spcPts val="600"/>
              </a:spcBef>
            </a:pPr>
            <a:r>
              <a:rPr lang="zh-TW" altLang="en-US" sz="1800" dirty="0" smtClean="0">
                <a:latin typeface="微軟正黑體" pitchFamily="34" charset="-120"/>
                <a:ea typeface="微軟正黑體" pitchFamily="34" charset="-120"/>
              </a:rPr>
              <a:t>各個國家地區</a:t>
            </a:r>
            <a:r>
              <a:rPr lang="en-US" altLang="zh-TW" sz="1800" dirty="0" smtClean="0">
                <a:latin typeface="微軟正黑體" pitchFamily="34" charset="-120"/>
                <a:ea typeface="微軟正黑體" pitchFamily="34" charset="-120"/>
              </a:rPr>
              <a:t>Security</a:t>
            </a:r>
            <a:r>
              <a:rPr lang="zh-TW" altLang="en-US" sz="1800" dirty="0">
                <a:latin typeface="微軟正黑體" pitchFamily="34" charset="-120"/>
                <a:ea typeface="微軟正黑體" pitchFamily="34" charset="-120"/>
              </a:rPr>
              <a:t>的安全監管</a:t>
            </a:r>
            <a:r>
              <a:rPr lang="zh-TW" altLang="en-US" sz="1800" dirty="0" smtClean="0">
                <a:latin typeface="微軟正黑體" pitchFamily="34" charset="-120"/>
                <a:ea typeface="微軟正黑體" pitchFamily="34" charset="-120"/>
              </a:rPr>
              <a:t>意義各不相同</a:t>
            </a:r>
            <a:endParaRPr lang="en-US" altLang="zh-TW" sz="1800" dirty="0">
              <a:latin typeface="微軟正黑體" pitchFamily="34" charset="-120"/>
              <a:ea typeface="微軟正黑體" pitchFamily="34" charset="-120"/>
            </a:endParaRPr>
          </a:p>
        </p:txBody>
      </p:sp>
    </p:spTree>
    <p:extLst>
      <p:ext uri="{BB962C8B-B14F-4D97-AF65-F5344CB8AC3E}">
        <p14:creationId xmlns:p14="http://schemas.microsoft.com/office/powerpoint/2010/main" val="2557841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dirty="0" smtClean="0">
                <a:latin typeface="微軟正黑體" pitchFamily="34" charset="-120"/>
                <a:ea typeface="微軟正黑體" pitchFamily="34" charset="-120"/>
              </a:rPr>
              <a:t>監</a:t>
            </a:r>
            <a:r>
              <a:rPr lang="zh-TW" altLang="en-US" sz="3600" b="1" dirty="0">
                <a:latin typeface="微軟正黑體" pitchFamily="34" charset="-120"/>
                <a:ea typeface="微軟正黑體" pitchFamily="34" charset="-120"/>
              </a:rPr>
              <a:t>控</a:t>
            </a:r>
            <a:r>
              <a:rPr lang="zh-TW" altLang="en-US" sz="3600" b="1" dirty="0" smtClean="0">
                <a:latin typeface="微軟正黑體" pitchFamily="34" charset="-120"/>
                <a:ea typeface="微軟正黑體" pitchFamily="34" charset="-120"/>
              </a:rPr>
              <a:t>系統的價值鏈</a:t>
            </a:r>
          </a:p>
        </p:txBody>
      </p:sp>
      <p:grpSp>
        <p:nvGrpSpPr>
          <p:cNvPr id="4" name="群組 3"/>
          <p:cNvGrpSpPr/>
          <p:nvPr/>
        </p:nvGrpSpPr>
        <p:grpSpPr>
          <a:xfrm>
            <a:off x="243930" y="1313413"/>
            <a:ext cx="8720558" cy="4275827"/>
            <a:chOff x="381000" y="1800225"/>
            <a:chExt cx="8350250" cy="3856038"/>
          </a:xfrm>
        </p:grpSpPr>
        <p:sp>
          <p:nvSpPr>
            <p:cNvPr id="5" name="圓角矩形 4"/>
            <p:cNvSpPr/>
            <p:nvPr/>
          </p:nvSpPr>
          <p:spPr>
            <a:xfrm>
              <a:off x="1931988" y="1800225"/>
              <a:ext cx="6799262" cy="38560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6" name="圓角矩形 5"/>
            <p:cNvSpPr/>
            <p:nvPr/>
          </p:nvSpPr>
          <p:spPr>
            <a:xfrm>
              <a:off x="1931988" y="3735388"/>
              <a:ext cx="6030912" cy="19208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7" name="圓角矩形 6"/>
            <p:cNvSpPr/>
            <p:nvPr/>
          </p:nvSpPr>
          <p:spPr>
            <a:xfrm>
              <a:off x="1931988" y="2760663"/>
              <a:ext cx="6421437" cy="28956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8" name="圓角矩形 7"/>
            <p:cNvSpPr/>
            <p:nvPr/>
          </p:nvSpPr>
          <p:spPr>
            <a:xfrm>
              <a:off x="1931988" y="4730750"/>
              <a:ext cx="5649912" cy="92075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pic>
          <p:nvPicPr>
            <p:cNvPr id="9" name="圖片 6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11663" y="5251450"/>
              <a:ext cx="5397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62"/>
            <p:cNvPicPr>
              <a:picLocks noChangeAspect="1"/>
            </p:cNvPicPr>
            <p:nvPr/>
          </p:nvPicPr>
          <p:blipFill>
            <a:blip r:embed="rId3" cstate="screen">
              <a:extLst>
                <a:ext uri="{28A0092B-C50C-407E-A947-70E740481C1C}">
                  <a14:useLocalDpi xmlns:a14="http://schemas.microsoft.com/office/drawing/2010/main"/>
                </a:ext>
              </a:extLst>
            </a:blip>
            <a:srcRect l="-9972" t="15285" r="-4933" b="18192"/>
            <a:stretch>
              <a:fillRect/>
            </a:stretch>
          </p:blipFill>
          <p:spPr bwMode="auto">
            <a:xfrm>
              <a:off x="5867400" y="5278438"/>
              <a:ext cx="620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63"/>
            <p:cNvSpPr txBox="1">
              <a:spLocks noChangeArrowheads="1"/>
            </p:cNvSpPr>
            <p:nvPr/>
          </p:nvSpPr>
          <p:spPr bwMode="auto">
            <a:xfrm>
              <a:off x="2157413" y="5043488"/>
              <a:ext cx="19986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dirty="0" err="1">
                  <a:solidFill>
                    <a:srgbClr val="003366"/>
                  </a:solidFill>
                  <a:latin typeface="Verdana" pitchFamily="34" charset="0"/>
                  <a:ea typeface="新細明體" charset="-120"/>
                  <a:cs typeface="Verdana" pitchFamily="34" charset="0"/>
                </a:rPr>
                <a:t>SoC</a:t>
              </a:r>
              <a:r>
                <a:rPr lang="en-US" altLang="zh-TW" sz="2100" b="1" dirty="0">
                  <a:solidFill>
                    <a:srgbClr val="003366"/>
                  </a:solidFill>
                  <a:latin typeface="Verdana" pitchFamily="34" charset="0"/>
                  <a:ea typeface="新細明體" charset="-120"/>
                  <a:cs typeface="Verdana" pitchFamily="34" charset="0"/>
                </a:rPr>
                <a:t> &amp; Chips</a:t>
              </a:r>
              <a:endParaRPr lang="zh-TW" altLang="en-US" sz="2100" b="1" dirty="0">
                <a:solidFill>
                  <a:srgbClr val="003366"/>
                </a:solidFill>
                <a:latin typeface="Verdana" pitchFamily="34" charset="0"/>
                <a:ea typeface="新細明體" charset="-120"/>
                <a:cs typeface="Verdana" pitchFamily="34" charset="0"/>
              </a:endParaRPr>
            </a:p>
          </p:txBody>
        </p:sp>
        <p:sp>
          <p:nvSpPr>
            <p:cNvPr id="12" name="文字方塊 64"/>
            <p:cNvSpPr txBox="1">
              <a:spLocks noChangeArrowheads="1"/>
            </p:cNvSpPr>
            <p:nvPr/>
          </p:nvSpPr>
          <p:spPr bwMode="auto">
            <a:xfrm>
              <a:off x="2157413" y="4043363"/>
              <a:ext cx="13525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dirty="0">
                  <a:solidFill>
                    <a:srgbClr val="003366"/>
                  </a:solidFill>
                  <a:latin typeface="Verdana" pitchFamily="34" charset="0"/>
                  <a:ea typeface="新細明體" charset="-120"/>
                  <a:cs typeface="Verdana" pitchFamily="34" charset="0"/>
                </a:rPr>
                <a:t>Devices</a:t>
              </a:r>
              <a:endParaRPr lang="zh-TW" altLang="en-US" sz="2100" b="1" dirty="0">
                <a:solidFill>
                  <a:srgbClr val="003366"/>
                </a:solidFill>
                <a:latin typeface="Verdana" pitchFamily="34" charset="0"/>
                <a:ea typeface="新細明體" charset="-120"/>
                <a:cs typeface="Verdana" pitchFamily="34" charset="0"/>
              </a:endParaRPr>
            </a:p>
          </p:txBody>
        </p:sp>
        <p:pic>
          <p:nvPicPr>
            <p:cNvPr id="13" name="圖片 65"/>
            <p:cNvPicPr>
              <a:picLocks noChangeAspect="1"/>
            </p:cNvPicPr>
            <p:nvPr/>
          </p:nvPicPr>
          <p:blipFill>
            <a:blip r:embed="rId4" cstate="screen">
              <a:extLst>
                <a:ext uri="{28A0092B-C50C-407E-A947-70E740481C1C}">
                  <a14:useLocalDpi xmlns:a14="http://schemas.microsoft.com/office/drawing/2010/main"/>
                </a:ext>
              </a:extLst>
            </a:blip>
            <a:srcRect t="24426" b="25179"/>
            <a:stretch>
              <a:fillRect/>
            </a:stretch>
          </p:blipFill>
          <p:spPr bwMode="auto">
            <a:xfrm>
              <a:off x="4656138" y="4860131"/>
              <a:ext cx="5397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66"/>
            <p:cNvSpPr txBox="1">
              <a:spLocks noChangeArrowheads="1"/>
            </p:cNvSpPr>
            <p:nvPr/>
          </p:nvSpPr>
          <p:spPr bwMode="auto">
            <a:xfrm>
              <a:off x="2162175" y="3067050"/>
              <a:ext cx="1458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a:solidFill>
                    <a:srgbClr val="003366"/>
                  </a:solidFill>
                  <a:latin typeface="Verdana" pitchFamily="34" charset="0"/>
                  <a:ea typeface="新細明體" charset="-120"/>
                  <a:cs typeface="Verdana" pitchFamily="34" charset="0"/>
                </a:rPr>
                <a:t>Systems</a:t>
              </a:r>
              <a:endParaRPr lang="zh-TW" altLang="en-US" sz="2100" b="1">
                <a:solidFill>
                  <a:srgbClr val="003366"/>
                </a:solidFill>
                <a:latin typeface="Verdana" pitchFamily="34" charset="0"/>
                <a:ea typeface="新細明體" charset="-120"/>
                <a:cs typeface="Verdana" pitchFamily="34" charset="0"/>
              </a:endParaRPr>
            </a:p>
          </p:txBody>
        </p:sp>
        <p:sp>
          <p:nvSpPr>
            <p:cNvPr id="15" name="文字方塊 67"/>
            <p:cNvSpPr txBox="1">
              <a:spLocks noChangeArrowheads="1"/>
            </p:cNvSpPr>
            <p:nvPr/>
          </p:nvSpPr>
          <p:spPr bwMode="auto">
            <a:xfrm>
              <a:off x="2162175" y="1941513"/>
              <a:ext cx="18811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a:solidFill>
                    <a:srgbClr val="003366"/>
                  </a:solidFill>
                  <a:latin typeface="Verdana" pitchFamily="34" charset="0"/>
                  <a:ea typeface="新細明體" charset="-120"/>
                  <a:cs typeface="Verdana" pitchFamily="34" charset="0"/>
                </a:rPr>
                <a:t>Vertical</a:t>
              </a:r>
            </a:p>
            <a:p>
              <a:pPr eaLnBrk="1" hangingPunct="1">
                <a:lnSpc>
                  <a:spcPct val="100000"/>
                </a:lnSpc>
                <a:buClrTx/>
                <a:buFontTx/>
                <a:buNone/>
              </a:pPr>
              <a:r>
                <a:rPr lang="en-US" altLang="zh-TW" sz="2100" b="1">
                  <a:solidFill>
                    <a:srgbClr val="003366"/>
                  </a:solidFill>
                  <a:latin typeface="Verdana" pitchFamily="34" charset="0"/>
                  <a:ea typeface="新細明體" charset="-120"/>
                  <a:cs typeface="Verdana" pitchFamily="34" charset="0"/>
                </a:rPr>
                <a:t>Application</a:t>
              </a:r>
              <a:endParaRPr lang="zh-TW" altLang="en-US" sz="2100" b="1">
                <a:solidFill>
                  <a:srgbClr val="003366"/>
                </a:solidFill>
                <a:latin typeface="Verdana" pitchFamily="34" charset="0"/>
                <a:ea typeface="新細明體" charset="-120"/>
                <a:cs typeface="Verdana" pitchFamily="34" charset="0"/>
              </a:endParaRPr>
            </a:p>
          </p:txBody>
        </p:sp>
        <p:pic>
          <p:nvPicPr>
            <p:cNvPr id="16" name="圖片 6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04048" y="5269012"/>
              <a:ext cx="8112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6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4663" y="5075238"/>
              <a:ext cx="809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7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51625" y="5384800"/>
              <a:ext cx="81121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向右箭號 18"/>
            <p:cNvSpPr/>
            <p:nvPr/>
          </p:nvSpPr>
          <p:spPr>
            <a:xfrm>
              <a:off x="385763" y="4962525"/>
              <a:ext cx="1360487" cy="608013"/>
            </a:xfrm>
            <a:prstGeom prst="right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dirty="0"/>
            </a:p>
          </p:txBody>
        </p:sp>
        <p:sp>
          <p:nvSpPr>
            <p:cNvPr id="20" name="向右箭號 19"/>
            <p:cNvSpPr/>
            <p:nvPr/>
          </p:nvSpPr>
          <p:spPr>
            <a:xfrm>
              <a:off x="381000" y="2039938"/>
              <a:ext cx="1360488" cy="608012"/>
            </a:xfrm>
            <a:prstGeom prst="right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b="1" dirty="0">
                  <a:solidFill>
                    <a:srgbClr val="FFC000"/>
                  </a:solidFill>
                  <a:latin typeface="Verdana" panose="020B0604030504040204" pitchFamily="34" charset="0"/>
                  <a:ea typeface="Verdana" panose="020B0604030504040204" pitchFamily="34" charset="0"/>
                  <a:cs typeface="Verdana" panose="020B0604030504040204" pitchFamily="34" charset="0"/>
                </a:rPr>
                <a:t>Enabling</a:t>
              </a:r>
              <a:endParaRPr lang="zh-TW" altLang="en-US" sz="1200" b="1" dirty="0">
                <a:solidFill>
                  <a:srgbClr val="FFC000"/>
                </a:solidFill>
                <a:latin typeface="Verdana" panose="020B0604030504040204" pitchFamily="34" charset="0"/>
                <a:cs typeface="Verdana" panose="020B0604030504040204" pitchFamily="34" charset="0"/>
              </a:endParaRPr>
            </a:p>
          </p:txBody>
        </p:sp>
        <p:sp>
          <p:nvSpPr>
            <p:cNvPr id="21" name="文字方塊 73"/>
            <p:cNvSpPr txBox="1">
              <a:spLocks noChangeArrowheads="1"/>
            </p:cNvSpPr>
            <p:nvPr/>
          </p:nvSpPr>
          <p:spPr bwMode="auto">
            <a:xfrm>
              <a:off x="395288" y="5143500"/>
              <a:ext cx="1341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1200" b="1">
                  <a:solidFill>
                    <a:srgbClr val="FFC000"/>
                  </a:solidFill>
                  <a:latin typeface="Verdana" pitchFamily="34" charset="0"/>
                  <a:ea typeface="新細明體" charset="-120"/>
                  <a:cs typeface="Verdana" pitchFamily="34" charset="0"/>
                </a:rPr>
                <a:t>Collaboration</a:t>
              </a:r>
              <a:endParaRPr lang="zh-TW" altLang="en-US" sz="1200" b="1">
                <a:solidFill>
                  <a:srgbClr val="FFC000"/>
                </a:solidFill>
                <a:latin typeface="Verdana" pitchFamily="34" charset="0"/>
                <a:ea typeface="新細明體" charset="-120"/>
                <a:cs typeface="Verdana" pitchFamily="34" charset="0"/>
              </a:endParaRPr>
            </a:p>
          </p:txBody>
        </p:sp>
        <p:sp>
          <p:nvSpPr>
            <p:cNvPr id="22" name="向下箭號 21"/>
            <p:cNvSpPr/>
            <p:nvPr/>
          </p:nvSpPr>
          <p:spPr>
            <a:xfrm rot="10800000">
              <a:off x="447675" y="2719388"/>
              <a:ext cx="1098550" cy="148272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3" name="向下箭號 22"/>
            <p:cNvSpPr/>
            <p:nvPr/>
          </p:nvSpPr>
          <p:spPr>
            <a:xfrm rot="10800000">
              <a:off x="449263" y="3357563"/>
              <a:ext cx="1100137" cy="1481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dirty="0"/>
            </a:p>
          </p:txBody>
        </p:sp>
        <p:sp>
          <p:nvSpPr>
            <p:cNvPr id="24" name="向下箭號 23"/>
            <p:cNvSpPr/>
            <p:nvPr/>
          </p:nvSpPr>
          <p:spPr>
            <a:xfrm rot="10800000">
              <a:off x="2730500" y="2659063"/>
              <a:ext cx="468313"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5" name="向下箭號 24"/>
            <p:cNvSpPr/>
            <p:nvPr/>
          </p:nvSpPr>
          <p:spPr>
            <a:xfrm rot="10800000">
              <a:off x="2725738" y="3624263"/>
              <a:ext cx="466725" cy="404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6" name="向下箭號 25"/>
            <p:cNvSpPr/>
            <p:nvPr/>
          </p:nvSpPr>
          <p:spPr>
            <a:xfrm rot="10800000">
              <a:off x="2730500" y="4606925"/>
              <a:ext cx="468313"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pic>
          <p:nvPicPr>
            <p:cNvPr id="27" name="圖片 7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92738" y="2854325"/>
              <a:ext cx="10795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圖片 80"/>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67175" y="2917825"/>
              <a:ext cx="10795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字方塊 81"/>
            <p:cNvSpPr txBox="1">
              <a:spLocks noChangeArrowheads="1"/>
            </p:cNvSpPr>
            <p:nvPr/>
          </p:nvSpPr>
          <p:spPr bwMode="auto">
            <a:xfrm>
              <a:off x="4021138" y="3451225"/>
              <a:ext cx="76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900" b="1">
                  <a:solidFill>
                    <a:srgbClr val="003366"/>
                  </a:solidFill>
                  <a:latin typeface="Verdana" pitchFamily="34" charset="0"/>
                  <a:ea typeface="新細明體" charset="-120"/>
                  <a:cs typeface="Verdana" pitchFamily="34" charset="0"/>
                </a:rPr>
                <a:t>Recorder</a:t>
              </a:r>
              <a:endParaRPr lang="zh-TW" altLang="en-US" sz="900" b="1">
                <a:solidFill>
                  <a:srgbClr val="003366"/>
                </a:solidFill>
                <a:latin typeface="Verdana" pitchFamily="34" charset="0"/>
                <a:ea typeface="新細明體" charset="-120"/>
                <a:cs typeface="Verdana" pitchFamily="34" charset="0"/>
              </a:endParaRPr>
            </a:p>
          </p:txBody>
        </p:sp>
        <p:sp>
          <p:nvSpPr>
            <p:cNvPr id="30" name="文字方塊 82"/>
            <p:cNvSpPr txBox="1">
              <a:spLocks noChangeArrowheads="1"/>
            </p:cNvSpPr>
            <p:nvPr/>
          </p:nvSpPr>
          <p:spPr bwMode="auto">
            <a:xfrm>
              <a:off x="5291138" y="3452813"/>
              <a:ext cx="463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900" b="1">
                  <a:solidFill>
                    <a:srgbClr val="003366"/>
                  </a:solidFill>
                  <a:latin typeface="Verdana" pitchFamily="34" charset="0"/>
                  <a:ea typeface="新細明體" charset="-120"/>
                  <a:cs typeface="Verdana" pitchFamily="34" charset="0"/>
                </a:rPr>
                <a:t>VMS</a:t>
              </a:r>
              <a:endParaRPr lang="zh-TW" altLang="en-US" sz="900" b="1">
                <a:solidFill>
                  <a:srgbClr val="003366"/>
                </a:solidFill>
                <a:latin typeface="Verdana" pitchFamily="34" charset="0"/>
                <a:ea typeface="新細明體" charset="-120"/>
                <a:cs typeface="Verdana" pitchFamily="34" charset="0"/>
              </a:endParaRPr>
            </a:p>
          </p:txBody>
        </p:sp>
        <p:pic>
          <p:nvPicPr>
            <p:cNvPr id="31" name="圖片 8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26225" y="2865438"/>
              <a:ext cx="14843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字方塊 84"/>
            <p:cNvSpPr txBox="1">
              <a:spLocks noChangeArrowheads="1"/>
            </p:cNvSpPr>
            <p:nvPr/>
          </p:nvSpPr>
          <p:spPr bwMode="auto">
            <a:xfrm>
              <a:off x="6510338" y="3454400"/>
              <a:ext cx="11826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900" b="1">
                  <a:solidFill>
                    <a:srgbClr val="003366"/>
                  </a:solidFill>
                  <a:latin typeface="Verdana" pitchFamily="34" charset="0"/>
                  <a:ea typeface="新細明體" charset="-120"/>
                  <a:cs typeface="Verdana" pitchFamily="34" charset="0"/>
                </a:rPr>
                <a:t>Video Analytics</a:t>
              </a:r>
              <a:endParaRPr lang="zh-TW" altLang="en-US" sz="900" b="1">
                <a:solidFill>
                  <a:srgbClr val="003366"/>
                </a:solidFill>
                <a:latin typeface="Verdana" pitchFamily="34" charset="0"/>
                <a:ea typeface="新細明體" charset="-120"/>
                <a:cs typeface="Verdana" pitchFamily="34" charset="0"/>
              </a:endParaRPr>
            </a:p>
          </p:txBody>
        </p:sp>
        <p:pic>
          <p:nvPicPr>
            <p:cNvPr id="33" name="圖片 85"/>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451375" y="4995863"/>
              <a:ext cx="7143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圖片 86"/>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964363" y="1943100"/>
              <a:ext cx="6746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圖片 8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07313" y="2351088"/>
              <a:ext cx="6746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圖片 8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64363" y="2344738"/>
              <a:ext cx="6746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圖片 89"/>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219825" y="2351088"/>
              <a:ext cx="6746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圖片 90"/>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475288" y="2351088"/>
              <a:ext cx="6746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圖片 91"/>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07313" y="1943100"/>
              <a:ext cx="6746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圖片 92"/>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029075" y="2016125"/>
              <a:ext cx="13493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圖片 93"/>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219825" y="1941513"/>
              <a:ext cx="6746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圖片 94"/>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464175" y="1946275"/>
              <a:ext cx="6746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d:\Users\ck.hsu\Desktop\Canon_Logo_350_tcm13-959888.jpg"/>
            <p:cNvPicPr>
              <a:picLocks noChangeAspect="1" noChangeArrowheads="1"/>
            </p:cNvPicPr>
            <p:nvPr/>
          </p:nvPicPr>
          <p:blipFill>
            <a:blip r:embed="rId21" cstate="screen">
              <a:extLst>
                <a:ext uri="{28A0092B-C50C-407E-A947-70E740481C1C}">
                  <a14:useLocalDpi xmlns:a14="http://schemas.microsoft.com/office/drawing/2010/main"/>
                </a:ext>
              </a:extLst>
            </a:blip>
            <a:srcRect t="33057" b="33888"/>
            <a:stretch>
              <a:fillRect/>
            </a:stretch>
          </p:blipFill>
          <p:spPr bwMode="auto">
            <a:xfrm>
              <a:off x="6230838" y="4794250"/>
              <a:ext cx="758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圖片 43"/>
            <p:cNvPicPr>
              <a:picLocks noChangeAspect="1"/>
            </p:cNvPicPr>
            <p:nvPr/>
          </p:nvPicPr>
          <p:blipFill>
            <a:blip r:embed="rId22" cstate="screen">
              <a:extLst>
                <a:ext uri="{28A0092B-C50C-407E-A947-70E740481C1C}">
                  <a14:useLocalDpi xmlns:a14="http://schemas.microsoft.com/office/drawing/2010/main"/>
                </a:ext>
              </a:extLst>
            </a:blip>
            <a:srcRect l="5785" t="8287" r="7300" b="6464"/>
            <a:stretch>
              <a:fillRect/>
            </a:stretch>
          </p:blipFill>
          <p:spPr bwMode="auto">
            <a:xfrm>
              <a:off x="5431025" y="3826669"/>
              <a:ext cx="468000" cy="302347"/>
            </a:xfrm>
            <a:prstGeom prst="rect">
              <a:avLst/>
            </a:prstGeom>
            <a:noFill/>
            <a:ln w="9525">
              <a:noFill/>
              <a:miter lim="800000"/>
              <a:headEnd/>
              <a:tailEnd/>
            </a:ln>
          </p:spPr>
        </p:pic>
        <p:grpSp>
          <p:nvGrpSpPr>
            <p:cNvPr id="45" name="群組 44"/>
            <p:cNvGrpSpPr/>
            <p:nvPr/>
          </p:nvGrpSpPr>
          <p:grpSpPr>
            <a:xfrm>
              <a:off x="6251271" y="4249807"/>
              <a:ext cx="468000" cy="442464"/>
              <a:chOff x="6626225" y="4100556"/>
              <a:chExt cx="468000" cy="442464"/>
            </a:xfrm>
          </p:grpSpPr>
          <p:pic>
            <p:nvPicPr>
              <p:cNvPr id="56" name="圖片 11"/>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691313" y="4100556"/>
                <a:ext cx="180000" cy="192000"/>
              </a:xfrm>
              <a:prstGeom prst="rect">
                <a:avLst/>
              </a:prstGeom>
              <a:noFill/>
              <a:ln w="9525">
                <a:noFill/>
                <a:miter lim="800000"/>
                <a:headEnd/>
                <a:tailEnd/>
              </a:ln>
            </p:spPr>
          </p:pic>
          <p:pic>
            <p:nvPicPr>
              <p:cNvPr id="57" name="圖片 12"/>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626225" y="4299585"/>
                <a:ext cx="468000" cy="243435"/>
              </a:xfrm>
              <a:prstGeom prst="rect">
                <a:avLst/>
              </a:prstGeom>
              <a:noFill/>
              <a:ln w="9525">
                <a:noFill/>
                <a:miter lim="800000"/>
                <a:headEnd/>
                <a:tailEnd/>
              </a:ln>
            </p:spPr>
          </p:pic>
        </p:grpSp>
        <p:pic>
          <p:nvPicPr>
            <p:cNvPr id="46" name="Picture 3" descr="D:\Users\miki.lee\Desktop\72dpi\U301MORF.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083331" y="3855555"/>
              <a:ext cx="360000" cy="375615"/>
            </a:xfrm>
            <a:prstGeom prst="rect">
              <a:avLst/>
            </a:prstGeom>
            <a:noFill/>
            <a:ln w="9525">
              <a:noFill/>
              <a:miter lim="800000"/>
              <a:headEnd/>
              <a:tailEnd/>
            </a:ln>
          </p:spPr>
        </p:pic>
        <p:pic>
          <p:nvPicPr>
            <p:cNvPr id="47" name="圖片 9"/>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074219" y="3864487"/>
              <a:ext cx="468000" cy="321353"/>
            </a:xfrm>
            <a:prstGeom prst="rect">
              <a:avLst/>
            </a:prstGeom>
            <a:noFill/>
            <a:ln w="9525">
              <a:noFill/>
              <a:miter lim="800000"/>
              <a:headEnd/>
              <a:tailEnd/>
            </a:ln>
          </p:spPr>
        </p:pic>
        <p:pic>
          <p:nvPicPr>
            <p:cNvPr id="48" name="Picture 2" descr="D:\miki work\產品圖\72dpi\U101RF.png"/>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5597994" y="4303782"/>
              <a:ext cx="396000" cy="380571"/>
            </a:xfrm>
            <a:prstGeom prst="rect">
              <a:avLst/>
            </a:prstGeom>
            <a:noFill/>
            <a:ln w="9525">
              <a:noFill/>
              <a:miter lim="800000"/>
              <a:headEnd/>
              <a:tailEnd/>
            </a:ln>
          </p:spPr>
        </p:pic>
        <p:pic>
          <p:nvPicPr>
            <p:cNvPr id="49" name="Picture 2" descr="D:\Users\miki.lee\Desktop\72dpi\A301RZ.pn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128344" y="4264624"/>
              <a:ext cx="540000" cy="429297"/>
            </a:xfrm>
            <a:prstGeom prst="rect">
              <a:avLst/>
            </a:prstGeom>
            <a:noFill/>
            <a:ln w="9525">
              <a:noFill/>
              <a:miter lim="800000"/>
              <a:headEnd/>
              <a:tailEnd/>
            </a:ln>
          </p:spPr>
        </p:pic>
        <p:pic>
          <p:nvPicPr>
            <p:cNvPr id="50" name="Picture 6" descr="D:\Users\miki.lee\Desktop\72dpi\A101DORV.pn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6605975" y="4026329"/>
              <a:ext cx="396000" cy="432959"/>
            </a:xfrm>
            <a:prstGeom prst="rect">
              <a:avLst/>
            </a:prstGeom>
            <a:noFill/>
            <a:ln w="9525">
              <a:noFill/>
              <a:miter lim="800000"/>
              <a:headEnd/>
              <a:tailEnd/>
            </a:ln>
          </p:spPr>
        </p:pic>
        <p:pic>
          <p:nvPicPr>
            <p:cNvPr id="51" name="Picture 2" descr="C:\Users\summer.huang\AppData\Roaming\Skype\summerlovebear\media_messaging\media_cache_v3\^04124FC23652D61F1EDAB32892AC08E97254E56DB58AC75A11^pimgpsh_fullsize_distr.png"/>
            <p:cNvPicPr preferRelativeResize="0">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5043956" y="4033366"/>
              <a:ext cx="396000" cy="6040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preferRelativeResize="0">
              <a:picLocks noChangeAspect="1" noChangeArrowheads="1"/>
            </p:cNvPicPr>
            <p:nvPr/>
          </p:nvPicPr>
          <p:blipFill>
            <a:blip r:embed="rId31" cstate="screen">
              <a:extLst>
                <a:ext uri="{28A0092B-C50C-407E-A947-70E740481C1C}">
                  <a14:useLocalDpi xmlns:a14="http://schemas.microsoft.com/office/drawing/2010/main"/>
                </a:ext>
              </a:extLst>
            </a:blip>
            <a:stretch>
              <a:fillRect/>
            </a:stretch>
          </p:blipFill>
          <p:spPr bwMode="auto">
            <a:xfrm>
              <a:off x="4444319" y="4360741"/>
              <a:ext cx="396000" cy="266652"/>
            </a:xfrm>
            <a:prstGeom prst="rect">
              <a:avLst/>
            </a:prstGeom>
            <a:noFill/>
            <a:ln w="9525">
              <a:noFill/>
              <a:miter lim="800000"/>
              <a:headEnd/>
              <a:tailEnd/>
            </a:ln>
            <a:effectLst/>
          </p:spPr>
        </p:pic>
        <p:grpSp>
          <p:nvGrpSpPr>
            <p:cNvPr id="53" name="群組 52"/>
            <p:cNvGrpSpPr/>
            <p:nvPr/>
          </p:nvGrpSpPr>
          <p:grpSpPr>
            <a:xfrm>
              <a:off x="4442477" y="3847290"/>
              <a:ext cx="574054" cy="451454"/>
              <a:chOff x="3431685" y="3903289"/>
              <a:chExt cx="574054" cy="451454"/>
            </a:xfrm>
          </p:grpSpPr>
          <p:pic>
            <p:nvPicPr>
              <p:cNvPr id="54" name="圖片 9"/>
              <p:cNvPicPr>
                <a:picLocks noChangeAspect="1"/>
              </p:cNvPicPr>
              <p:nvPr/>
            </p:nvPicPr>
            <p:blipFill>
              <a:blip r:embed="rId32" cstate="screen">
                <a:extLst>
                  <a:ext uri="{28A0092B-C50C-407E-A947-70E740481C1C}">
                    <a14:useLocalDpi xmlns:a14="http://schemas.microsoft.com/office/drawing/2010/main"/>
                  </a:ext>
                </a:extLst>
              </a:blip>
              <a:srcRect b="32809"/>
              <a:stretch>
                <a:fillRect/>
              </a:stretch>
            </p:blipFill>
            <p:spPr bwMode="auto">
              <a:xfrm>
                <a:off x="3541522" y="3974262"/>
                <a:ext cx="464217" cy="380481"/>
              </a:xfrm>
              <a:prstGeom prst="rect">
                <a:avLst/>
              </a:prstGeom>
              <a:noFill/>
              <a:ln w="9525">
                <a:noFill/>
                <a:miter lim="800000"/>
                <a:headEnd/>
                <a:tailEnd/>
              </a:ln>
            </p:spPr>
          </p:pic>
          <p:pic>
            <p:nvPicPr>
              <p:cNvPr id="55" name="圖片 10"/>
              <p:cNvPicPr>
                <a:picLocks noChangeAspect="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431685" y="3903289"/>
                <a:ext cx="290136" cy="451453"/>
              </a:xfrm>
              <a:prstGeom prst="rect">
                <a:avLst/>
              </a:prstGeom>
              <a:noFill/>
              <a:ln w="9525">
                <a:noFill/>
                <a:miter lim="800000"/>
                <a:headEnd/>
                <a:tailEnd/>
              </a:ln>
            </p:spPr>
          </p:pic>
        </p:grpSp>
      </p:grpSp>
    </p:spTree>
    <p:extLst>
      <p:ext uri="{BB962C8B-B14F-4D97-AF65-F5344CB8AC3E}">
        <p14:creationId xmlns:p14="http://schemas.microsoft.com/office/powerpoint/2010/main" val="153649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產業趨勢</a:t>
            </a:r>
            <a:endParaRPr lang="zh-TW" altLang="en-US" sz="3600" b="1" dirty="0" smtClean="0">
              <a:latin typeface="微軟正黑體" pitchFamily="34" charset="-120"/>
              <a:ea typeface="微軟正黑體" pitchFamily="34" charset="-120"/>
            </a:endParaRPr>
          </a:p>
        </p:txBody>
      </p:sp>
      <p:pic>
        <p:nvPicPr>
          <p:cNvPr id="4" name="Picture 2"/>
          <p:cNvPicPr>
            <a:picLocks noChangeAspect="1" noChangeArrowheads="1"/>
          </p:cNvPicPr>
          <p:nvPr/>
        </p:nvPicPr>
        <p:blipFill>
          <a:blip r:embed="rId2" cstate="print"/>
          <a:srcRect/>
          <a:stretch>
            <a:fillRect/>
          </a:stretch>
        </p:blipFill>
        <p:spPr bwMode="auto">
          <a:xfrm>
            <a:off x="686410" y="1105541"/>
            <a:ext cx="7848872" cy="4608512"/>
          </a:xfrm>
          <a:prstGeom prst="rect">
            <a:avLst/>
          </a:prstGeom>
          <a:noFill/>
          <a:ln w="9525">
            <a:noFill/>
            <a:miter lim="800000"/>
            <a:headEnd/>
            <a:tailEnd/>
          </a:ln>
        </p:spPr>
      </p:pic>
    </p:spTree>
    <p:extLst>
      <p:ext uri="{BB962C8B-B14F-4D97-AF65-F5344CB8AC3E}">
        <p14:creationId xmlns:p14="http://schemas.microsoft.com/office/powerpoint/2010/main" val="347507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產業趨勢</a:t>
            </a:r>
            <a:r>
              <a:rPr lang="en-US" altLang="zh-TW" sz="2400" b="1" smtClean="0">
                <a:latin typeface="微軟正黑體" pitchFamily="34" charset="-120"/>
                <a:ea typeface="微軟正黑體" pitchFamily="34" charset="-120"/>
              </a:rPr>
              <a:t>(</a:t>
            </a:r>
            <a:r>
              <a:rPr lang="zh-TW" altLang="en-US" sz="2400" b="1" smtClean="0">
                <a:latin typeface="微軟正黑體" pitchFamily="34" charset="-120"/>
                <a:ea typeface="微軟正黑體" pitchFamily="34" charset="-120"/>
              </a:rPr>
              <a:t>續</a:t>
            </a:r>
            <a:r>
              <a:rPr lang="en-US" altLang="zh-TW" sz="2400" b="1"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251520" y="1123200"/>
            <a:ext cx="4536504" cy="2955480"/>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600"/>
              </a:spcBef>
              <a:spcAft>
                <a:spcPts val="0"/>
              </a:spcAft>
              <a:buClrTx/>
              <a:buFont typeface="Wingdings" panose="05000000000000000000" pitchFamily="2" charset="2"/>
              <a:buChar char="Ø"/>
              <a:defRPr/>
            </a:pPr>
            <a:r>
              <a:rPr kumimoji="0" lang="zh-TW" altLang="en-US" sz="2000" b="1" dirty="0" smtClean="0">
                <a:solidFill>
                  <a:schemeClr val="accent1">
                    <a:lumMod val="75000"/>
                  </a:schemeClr>
                </a:solidFill>
                <a:latin typeface="微軟正黑體" pitchFamily="34" charset="-120"/>
                <a:ea typeface="微軟正黑體" pitchFamily="34" charset="-120"/>
              </a:rPr>
              <a:t>智慧分析</a:t>
            </a:r>
            <a:endParaRPr kumimoji="0" lang="en-US" altLang="zh-TW" sz="1400" b="1" dirty="0" smtClean="0">
              <a:solidFill>
                <a:schemeClr val="accent1">
                  <a:lumMod val="75000"/>
                </a:schemeClr>
              </a:solidFill>
              <a:latin typeface="微軟正黑體" pitchFamily="34" charset="-120"/>
              <a:ea typeface="微軟正黑體" pitchFamily="34" charset="-120"/>
            </a:endParaRPr>
          </a:p>
          <a:p>
            <a:pPr marL="450850" indent="-273050" eaLnBrk="1" hangingPunct="1">
              <a:lnSpc>
                <a:spcPts val="2000"/>
              </a:lnSpc>
              <a:spcBef>
                <a:spcPts val="800"/>
              </a:spcBef>
              <a:spcAft>
                <a:spcPts val="600"/>
              </a:spcAft>
              <a:buClrTx/>
              <a:buFont typeface="Arial" pitchFamily="34" charset="0"/>
              <a:buChar char="•"/>
              <a:defRPr/>
            </a:pPr>
            <a:r>
              <a:rPr lang="zh-TW" altLang="zh-TW" sz="1800" dirty="0" smtClean="0">
                <a:latin typeface="微軟正黑體" pitchFamily="34" charset="-120"/>
                <a:ea typeface="微軟正黑體" pitchFamily="34" charset="-120"/>
              </a:rPr>
              <a:t>提供影像管理、搜尋及分析功能</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包含</a:t>
            </a:r>
            <a:r>
              <a:rPr lang="zh-TW" altLang="zh-TW" sz="1800" dirty="0">
                <a:latin typeface="微軟正黑體" pitchFamily="34" charset="-120"/>
                <a:ea typeface="微軟正黑體" pitchFamily="34" charset="-120"/>
              </a:rPr>
              <a:t>偵測物體行為、辨識影像中的標的物等方式，擴大影像</a:t>
            </a:r>
            <a:r>
              <a:rPr lang="zh-TW" altLang="zh-TW" sz="1800" dirty="0" smtClean="0">
                <a:latin typeface="微軟正黑體" pitchFamily="34" charset="-120"/>
                <a:ea typeface="微軟正黑體" pitchFamily="34" charset="-120"/>
              </a:rPr>
              <a:t>內容應用</a:t>
            </a:r>
            <a:r>
              <a:rPr lang="zh-TW" altLang="en-US" sz="1800" dirty="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marL="450850" indent="-273050" eaLnBrk="1" hangingPunct="1">
              <a:lnSpc>
                <a:spcPts val="2000"/>
              </a:lnSpc>
              <a:spcBef>
                <a:spcPts val="800"/>
              </a:spcBef>
              <a:spcAft>
                <a:spcPts val="600"/>
              </a:spcAft>
              <a:buClrTx/>
              <a:buFont typeface="Arial" pitchFamily="34" charset="0"/>
              <a:buChar char="•"/>
              <a:defRPr/>
            </a:pPr>
            <a:r>
              <a:rPr lang="zh-TW" altLang="en-US" sz="1800" dirty="0" smtClean="0">
                <a:latin typeface="微軟正黑體" pitchFamily="34" charset="-120"/>
                <a:ea typeface="微軟正黑體" pitchFamily="34" charset="-120"/>
              </a:rPr>
              <a:t>不僅</a:t>
            </a:r>
            <a:r>
              <a:rPr lang="zh-TW" altLang="zh-TW" sz="1800" dirty="0" smtClean="0">
                <a:latin typeface="微軟正黑體" pitchFamily="34" charset="-120"/>
                <a:ea typeface="微軟正黑體" pitchFamily="34" charset="-120"/>
              </a:rPr>
              <a:t>擴大監控</a:t>
            </a:r>
            <a:r>
              <a:rPr lang="zh-TW" altLang="zh-TW" sz="1800" dirty="0">
                <a:latin typeface="微軟正黑體" pitchFamily="34" charset="-120"/>
                <a:ea typeface="微軟正黑體" pitchFamily="34" charset="-120"/>
              </a:rPr>
              <a:t>產品的應用範圍</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也是</a:t>
            </a:r>
            <a:r>
              <a:rPr lang="zh-TW" altLang="zh-TW" sz="1800" dirty="0" smtClean="0">
                <a:latin typeface="微軟正黑體" pitchFamily="34" charset="-120"/>
                <a:ea typeface="微軟正黑體" pitchFamily="34" charset="-120"/>
              </a:rPr>
              <a:t>未來產業</a:t>
            </a:r>
            <a:r>
              <a:rPr lang="zh-TW" altLang="zh-TW" sz="1800" dirty="0">
                <a:latin typeface="微軟正黑體" pitchFamily="34" charset="-120"/>
                <a:ea typeface="微軟正黑體" pitchFamily="34" charset="-120"/>
              </a:rPr>
              <a:t>成長之動能</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marL="450850" indent="-273050" eaLnBrk="1" hangingPunct="1">
              <a:lnSpc>
                <a:spcPts val="2000"/>
              </a:lnSpc>
              <a:spcBef>
                <a:spcPts val="800"/>
              </a:spcBef>
              <a:spcAft>
                <a:spcPts val="600"/>
              </a:spcAft>
              <a:buClrTx/>
              <a:buFont typeface="Arial" pitchFamily="34" charset="0"/>
              <a:buChar char="•"/>
              <a:defRPr/>
            </a:pPr>
            <a:r>
              <a:rPr lang="zh-TW" altLang="zh-TW" sz="1800" dirty="0">
                <a:latin typeface="微軟正黑體" pitchFamily="34" charset="-120"/>
                <a:ea typeface="微軟正黑體" pitchFamily="34" charset="-120"/>
              </a:rPr>
              <a:t>智慧</a:t>
            </a:r>
            <a:r>
              <a:rPr lang="zh-TW" altLang="zh-TW" sz="1800" dirty="0" smtClean="0">
                <a:latin typeface="微軟正黑體" pitchFamily="34" charset="-120"/>
                <a:ea typeface="微軟正黑體" pitchFamily="34" charset="-120"/>
              </a:rPr>
              <a:t>分析的發展趨勢</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人</a:t>
            </a:r>
            <a:r>
              <a:rPr lang="zh-TW" altLang="zh-TW" sz="1800" dirty="0">
                <a:latin typeface="微軟正黑體" pitchFamily="34" charset="-120"/>
                <a:ea typeface="微軟正黑體" pitchFamily="34" charset="-120"/>
              </a:rPr>
              <a:t>臉辨識、車牌辨識、人數計算</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移動</a:t>
            </a:r>
            <a:r>
              <a:rPr lang="zh-TW" altLang="zh-TW" sz="1800" dirty="0" smtClean="0">
                <a:latin typeface="微軟正黑體" pitchFamily="34" charset="-120"/>
                <a:ea typeface="微軟正黑體" pitchFamily="34" charset="-120"/>
              </a:rPr>
              <a:t>偵測</a:t>
            </a:r>
            <a:r>
              <a:rPr lang="zh-TW" altLang="zh-TW" sz="1800" dirty="0">
                <a:latin typeface="微軟正黑體" pitchFamily="34" charset="-120"/>
                <a:ea typeface="微軟正黑體" pitchFamily="34" charset="-120"/>
              </a:rPr>
              <a:t>、逗留偵測</a:t>
            </a:r>
            <a:r>
              <a:rPr lang="zh-TW" altLang="zh-TW" sz="1800" dirty="0" smtClean="0">
                <a:latin typeface="微軟正黑體" pitchFamily="34" charset="-120"/>
                <a:ea typeface="微軟正黑體" pitchFamily="34" charset="-120"/>
              </a:rPr>
              <a:t>等</a:t>
            </a:r>
            <a:r>
              <a:rPr lang="zh-TW" altLang="en-US" sz="1800" dirty="0" smtClean="0">
                <a:latin typeface="微軟正黑體" pitchFamily="34" charset="-120"/>
                <a:ea typeface="微軟正黑體" pitchFamily="34" charset="-120"/>
              </a:rPr>
              <a:t>。</a:t>
            </a:r>
            <a:endParaRPr lang="en-US" altLang="zh-TW" sz="1700" dirty="0">
              <a:latin typeface="微軟正黑體" pitchFamily="34" charset="-120"/>
              <a:ea typeface="微軟正黑體" pitchFamily="34" charset="-120"/>
            </a:endParaRPr>
          </a:p>
          <a:p>
            <a:pPr marL="450850" indent="-273050" eaLnBrk="1" hangingPunct="1">
              <a:lnSpc>
                <a:spcPts val="2000"/>
              </a:lnSpc>
              <a:spcBef>
                <a:spcPts val="600"/>
              </a:spcBef>
              <a:spcAft>
                <a:spcPts val="0"/>
              </a:spcAft>
              <a:buClrTx/>
              <a:buFont typeface="Arial" pitchFamily="34" charset="0"/>
              <a:buChar char="•"/>
              <a:defRPr/>
            </a:pPr>
            <a:endParaRPr lang="en-US" altLang="zh-TW" sz="1700" dirty="0" smtClean="0">
              <a:latin typeface="微軟正黑體" pitchFamily="34" charset="-120"/>
              <a:ea typeface="微軟正黑體" pitchFamily="34" charset="-120"/>
            </a:endParaRPr>
          </a:p>
        </p:txBody>
      </p:sp>
      <p:grpSp>
        <p:nvGrpSpPr>
          <p:cNvPr id="5" name="群組 4"/>
          <p:cNvGrpSpPr/>
          <p:nvPr/>
        </p:nvGrpSpPr>
        <p:grpSpPr>
          <a:xfrm>
            <a:off x="971600" y="3994083"/>
            <a:ext cx="3439637" cy="2315237"/>
            <a:chOff x="1403648" y="4475991"/>
            <a:chExt cx="2664296" cy="1822751"/>
          </a:xfrm>
        </p:grpSpPr>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3648" y="4475991"/>
              <a:ext cx="2664296" cy="182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接點 6"/>
            <p:cNvCxnSpPr/>
            <p:nvPr/>
          </p:nvCxnSpPr>
          <p:spPr>
            <a:xfrm flipV="1">
              <a:off x="2627784" y="5923528"/>
              <a:ext cx="1226077" cy="9776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2841867" y="6039500"/>
              <a:ext cx="1047678" cy="102677"/>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47664" y="4594195"/>
              <a:ext cx="288032" cy="562998"/>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10" name="向右箭號 9"/>
            <p:cNvSpPr/>
            <p:nvPr/>
          </p:nvSpPr>
          <p:spPr>
            <a:xfrm>
              <a:off x="1979712" y="5697394"/>
              <a:ext cx="28803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11" name="橢圓 10"/>
            <p:cNvSpPr/>
            <p:nvPr/>
          </p:nvSpPr>
          <p:spPr>
            <a:xfrm>
              <a:off x="3799268" y="4576668"/>
              <a:ext cx="130949" cy="1309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pSp>
      <p:grpSp>
        <p:nvGrpSpPr>
          <p:cNvPr id="12" name="群組 11"/>
          <p:cNvGrpSpPr/>
          <p:nvPr/>
        </p:nvGrpSpPr>
        <p:grpSpPr>
          <a:xfrm>
            <a:off x="4788024" y="1183248"/>
            <a:ext cx="4248472" cy="2245752"/>
            <a:chOff x="107504" y="1124744"/>
            <a:chExt cx="4248472" cy="2245752"/>
          </a:xfrm>
        </p:grpSpPr>
        <p:sp>
          <p:nvSpPr>
            <p:cNvPr id="13" name="矩形 12"/>
            <p:cNvSpPr/>
            <p:nvPr/>
          </p:nvSpPr>
          <p:spPr>
            <a:xfrm>
              <a:off x="455582" y="1355576"/>
              <a:ext cx="3756378" cy="2014920"/>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latin typeface="微軟正黑體" pitchFamily="34" charset="-120"/>
                <a:ea typeface="微軟正黑體" pitchFamily="34" charset="-120"/>
              </a:endParaRPr>
            </a:p>
          </p:txBody>
        </p:sp>
        <p:sp>
          <p:nvSpPr>
            <p:cNvPr id="14" name="AutoShape 186"/>
            <p:cNvSpPr>
              <a:spLocks noChangeArrowheads="1"/>
            </p:cNvSpPr>
            <p:nvPr/>
          </p:nvSpPr>
          <p:spPr bwMode="auto">
            <a:xfrm>
              <a:off x="2195736" y="1649646"/>
              <a:ext cx="2160240" cy="1563330"/>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lvl="0">
                <a:buNone/>
              </a:pPr>
              <a:r>
                <a:rPr lang="en-US" altLang="zh-TW" sz="1400" dirty="0">
                  <a:solidFill>
                    <a:schemeClr val="tx1">
                      <a:lumMod val="65000"/>
                      <a:lumOff val="35000"/>
                    </a:schemeClr>
                  </a:solidFill>
                  <a:latin typeface="微軟正黑體" pitchFamily="34" charset="-120"/>
                </a:rPr>
                <a:t>Intelligently detects </a:t>
              </a:r>
              <a:endParaRPr lang="en-US" altLang="zh-TW" sz="1400" dirty="0" smtClean="0">
                <a:solidFill>
                  <a:schemeClr val="tx1">
                    <a:lumMod val="65000"/>
                    <a:lumOff val="35000"/>
                  </a:schemeClr>
                </a:solidFill>
                <a:latin typeface="微軟正黑體" pitchFamily="34" charset="-120"/>
              </a:endParaRPr>
            </a:p>
            <a:p>
              <a:pPr lvl="0">
                <a:buNone/>
              </a:pPr>
              <a:r>
                <a:rPr lang="en-US" altLang="zh-TW" sz="1400" dirty="0" smtClean="0">
                  <a:solidFill>
                    <a:schemeClr val="tx1">
                      <a:lumMod val="65000"/>
                      <a:lumOff val="35000"/>
                    </a:schemeClr>
                  </a:solidFill>
                  <a:latin typeface="微軟正黑體" pitchFamily="34" charset="-120"/>
                </a:rPr>
                <a:t>traits of </a:t>
              </a:r>
              <a:r>
                <a:rPr lang="en-US" altLang="zh-TW" sz="1400" dirty="0">
                  <a:solidFill>
                    <a:schemeClr val="tx1">
                      <a:lumMod val="65000"/>
                      <a:lumOff val="35000"/>
                    </a:schemeClr>
                  </a:solidFill>
                  <a:latin typeface="微軟正黑體" pitchFamily="34" charset="-120"/>
                </a:rPr>
                <a:t>human </a:t>
              </a:r>
              <a:r>
                <a:rPr lang="en-US" altLang="zh-TW" sz="1400" dirty="0" smtClean="0">
                  <a:solidFill>
                    <a:schemeClr val="tx1">
                      <a:lumMod val="65000"/>
                      <a:lumOff val="35000"/>
                    </a:schemeClr>
                  </a:solidFill>
                  <a:latin typeface="微軟正黑體" pitchFamily="34" charset="-120"/>
                </a:rPr>
                <a:t>faces</a:t>
              </a:r>
            </a:p>
            <a:p>
              <a:pPr lvl="0">
                <a:buNone/>
              </a:pPr>
              <a:r>
                <a:rPr lang="en-US" altLang="zh-TW" sz="1400" dirty="0" smtClean="0">
                  <a:solidFill>
                    <a:schemeClr val="tx1">
                      <a:lumMod val="65000"/>
                      <a:lumOff val="35000"/>
                    </a:schemeClr>
                  </a:solidFill>
                  <a:latin typeface="微軟正黑體" pitchFamily="34" charset="-120"/>
                </a:rPr>
                <a:t>with identification </a:t>
              </a:r>
            </a:p>
            <a:p>
              <a:pPr lvl="0">
                <a:buNone/>
              </a:pPr>
              <a:r>
                <a:rPr lang="en-US" altLang="zh-TW" sz="1400" dirty="0" smtClean="0">
                  <a:solidFill>
                    <a:schemeClr val="tx1">
                      <a:lumMod val="65000"/>
                      <a:lumOff val="35000"/>
                    </a:schemeClr>
                  </a:solidFill>
                  <a:latin typeface="微軟正黑體" pitchFamily="34" charset="-120"/>
                </a:rPr>
                <a:t>of clear OSD effect</a:t>
              </a:r>
              <a:endParaRPr lang="zh-TW" altLang="en-US" sz="1400" dirty="0">
                <a:solidFill>
                  <a:schemeClr val="tx1">
                    <a:lumMod val="65000"/>
                    <a:lumOff val="35000"/>
                  </a:schemeClr>
                </a:solidFill>
                <a:latin typeface="微軟正黑體" pitchFamily="34" charset="-120"/>
              </a:endParaRPr>
            </a:p>
          </p:txBody>
        </p:sp>
        <p:grpSp>
          <p:nvGrpSpPr>
            <p:cNvPr id="15" name="群組 14"/>
            <p:cNvGrpSpPr/>
            <p:nvPr/>
          </p:nvGrpSpPr>
          <p:grpSpPr>
            <a:xfrm>
              <a:off x="107504" y="1700808"/>
              <a:ext cx="1999696" cy="1476588"/>
              <a:chOff x="124357" y="4538770"/>
              <a:chExt cx="2055573" cy="1377918"/>
            </a:xfrm>
          </p:grpSpPr>
          <p:pic>
            <p:nvPicPr>
              <p:cNvPr id="17" name="圖片 16"/>
              <p:cNvPicPr>
                <a:picLocks noChangeAspect="1"/>
              </p:cNvPicPr>
              <p:nvPr/>
            </p:nvPicPr>
            <p:blipFill rotWithShape="1">
              <a:blip r:embed="rId3" cstate="email">
                <a:extLst>
                  <a:ext uri="{28A0092B-C50C-407E-A947-70E740481C1C}">
                    <a14:useLocalDpi xmlns:a14="http://schemas.microsoft.com/office/drawing/2010/main"/>
                  </a:ext>
                </a:extLst>
              </a:blip>
              <a:srcRect l="2884" r="2986"/>
              <a:stretch/>
            </p:blipFill>
            <p:spPr>
              <a:xfrm>
                <a:off x="124357" y="4538770"/>
                <a:ext cx="2055573" cy="1377918"/>
              </a:xfrm>
              <a:prstGeom prst="rect">
                <a:avLst/>
              </a:prstGeom>
            </p:spPr>
          </p:pic>
          <p:sp>
            <p:nvSpPr>
              <p:cNvPr id="18" name="矩形 17"/>
              <p:cNvSpPr/>
              <p:nvPr/>
            </p:nvSpPr>
            <p:spPr>
              <a:xfrm>
                <a:off x="313861" y="4674156"/>
                <a:ext cx="336600" cy="336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19" name="矩形 18"/>
              <p:cNvSpPr/>
              <p:nvPr/>
            </p:nvSpPr>
            <p:spPr>
              <a:xfrm>
                <a:off x="780536" y="4737667"/>
                <a:ext cx="300242" cy="3002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20" name="矩形 19"/>
              <p:cNvSpPr/>
              <p:nvPr/>
            </p:nvSpPr>
            <p:spPr>
              <a:xfrm>
                <a:off x="1304868" y="4737667"/>
                <a:ext cx="300242" cy="3002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pSp>
        <p:sp>
          <p:nvSpPr>
            <p:cNvPr id="16" name="文字方塊 15"/>
            <p:cNvSpPr txBox="1"/>
            <p:nvPr/>
          </p:nvSpPr>
          <p:spPr>
            <a:xfrm>
              <a:off x="1384122" y="1124744"/>
              <a:ext cx="2670828" cy="461665"/>
            </a:xfrm>
            <a:prstGeom prst="rect">
              <a:avLst/>
            </a:prstGeom>
            <a:noFill/>
            <a:effectLst/>
          </p:spPr>
          <p:txBody>
            <a:bodyPr wrap="square" rtlCol="0">
              <a:spAutoFit/>
            </a:bodyPr>
            <a:lstStyle/>
            <a:p>
              <a:r>
                <a:rPr lang="en-US" altLang="zh-TW" sz="2400" b="1" dirty="0" smtClean="0">
                  <a:effectLst>
                    <a:outerShdw blurRad="60007" dist="310007" dir="7680000" sy="30000" kx="1300200" algn="ctr" rotWithShape="0">
                      <a:prstClr val="black">
                        <a:alpha val="32000"/>
                      </a:prstClr>
                    </a:outerShdw>
                  </a:effectLst>
                  <a:latin typeface="微軟正黑體" pitchFamily="34" charset="-120"/>
                  <a:ea typeface="微軟正黑體" pitchFamily="34" charset="-120"/>
                </a:rPr>
                <a:t>Face Detection</a:t>
              </a:r>
              <a:endParaRPr lang="zh-TW" altLang="en-US" sz="2400" b="1" dirty="0">
                <a:effectLst>
                  <a:outerShdw blurRad="60007" dist="310007" dir="7680000" sy="30000" kx="1300200" algn="ctr" rotWithShape="0">
                    <a:prstClr val="black">
                      <a:alpha val="32000"/>
                    </a:prstClr>
                  </a:outerShdw>
                </a:effectLst>
                <a:latin typeface="微軟正黑體" pitchFamily="34" charset="-120"/>
                <a:ea typeface="微軟正黑體" pitchFamily="34" charset="-120"/>
              </a:endParaRPr>
            </a:p>
          </p:txBody>
        </p:sp>
      </p:grpSp>
      <p:grpSp>
        <p:nvGrpSpPr>
          <p:cNvPr id="21" name="群組 20"/>
          <p:cNvGrpSpPr/>
          <p:nvPr/>
        </p:nvGrpSpPr>
        <p:grpSpPr>
          <a:xfrm>
            <a:off x="4788024" y="4000208"/>
            <a:ext cx="4248472" cy="2245752"/>
            <a:chOff x="4644008" y="1124743"/>
            <a:chExt cx="4320480" cy="2245752"/>
          </a:xfrm>
        </p:grpSpPr>
        <p:grpSp>
          <p:nvGrpSpPr>
            <p:cNvPr id="22" name="群組 21"/>
            <p:cNvGrpSpPr/>
            <p:nvPr/>
          </p:nvGrpSpPr>
          <p:grpSpPr>
            <a:xfrm>
              <a:off x="4644008" y="1355575"/>
              <a:ext cx="4320480" cy="2014920"/>
              <a:chOff x="4644008" y="1355575"/>
              <a:chExt cx="4320480" cy="2014920"/>
            </a:xfrm>
          </p:grpSpPr>
          <p:sp>
            <p:nvSpPr>
              <p:cNvPr id="24" name="矩形 23"/>
              <p:cNvSpPr/>
              <p:nvPr/>
            </p:nvSpPr>
            <p:spPr>
              <a:xfrm>
                <a:off x="4954456" y="1355575"/>
                <a:ext cx="3756378" cy="2014920"/>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latin typeface="微軟正黑體" pitchFamily="34" charset="-120"/>
                  <a:ea typeface="微軟正黑體" pitchFamily="34" charset="-120"/>
                </a:endParaRPr>
              </a:p>
            </p:txBody>
          </p:sp>
          <p:sp>
            <p:nvSpPr>
              <p:cNvPr id="25" name="AutoShape 186"/>
              <p:cNvSpPr>
                <a:spLocks noChangeArrowheads="1"/>
              </p:cNvSpPr>
              <p:nvPr/>
            </p:nvSpPr>
            <p:spPr bwMode="auto">
              <a:xfrm>
                <a:off x="6719600" y="1675045"/>
                <a:ext cx="2244888" cy="1563330"/>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lvl="0">
                  <a:buNone/>
                </a:pPr>
                <a:r>
                  <a:rPr lang="en-US" altLang="zh-TW" sz="1400" dirty="0">
                    <a:solidFill>
                      <a:schemeClr val="tx1">
                        <a:lumMod val="65000"/>
                        <a:lumOff val="35000"/>
                      </a:schemeClr>
                    </a:solidFill>
                    <a:latin typeface="微軟正黑體" pitchFamily="34" charset="-120"/>
                  </a:rPr>
                  <a:t>Reacts with alarm </a:t>
                </a:r>
                <a:endParaRPr lang="en-US" altLang="zh-TW" sz="1400" dirty="0" smtClean="0">
                  <a:solidFill>
                    <a:schemeClr val="tx1">
                      <a:lumMod val="65000"/>
                      <a:lumOff val="35000"/>
                    </a:schemeClr>
                  </a:solidFill>
                  <a:latin typeface="微軟正黑體" pitchFamily="34" charset="-120"/>
                </a:endParaRPr>
              </a:p>
              <a:p>
                <a:pPr lvl="0">
                  <a:buNone/>
                </a:pPr>
                <a:r>
                  <a:rPr lang="en-US" altLang="zh-TW" sz="1400" dirty="0" smtClean="0">
                    <a:solidFill>
                      <a:schemeClr val="tx1">
                        <a:lumMod val="65000"/>
                        <a:lumOff val="35000"/>
                      </a:schemeClr>
                    </a:solidFill>
                    <a:latin typeface="微軟正黑體" pitchFamily="34" charset="-120"/>
                  </a:rPr>
                  <a:t>actions </a:t>
                </a:r>
                <a:r>
                  <a:rPr lang="en-US" altLang="zh-TW" sz="1400" dirty="0">
                    <a:solidFill>
                      <a:schemeClr val="tx1">
                        <a:lumMod val="65000"/>
                        <a:lumOff val="35000"/>
                      </a:schemeClr>
                    </a:solidFill>
                    <a:latin typeface="微軟正黑體" pitchFamily="34" charset="-120"/>
                  </a:rPr>
                  <a:t>when </a:t>
                </a:r>
                <a:r>
                  <a:rPr lang="en-US" altLang="zh-TW" sz="1400" dirty="0" smtClean="0">
                    <a:solidFill>
                      <a:schemeClr val="tx1">
                        <a:lumMod val="65000"/>
                        <a:lumOff val="35000"/>
                      </a:schemeClr>
                    </a:solidFill>
                    <a:latin typeface="微軟正黑體" pitchFamily="34" charset="-120"/>
                  </a:rPr>
                  <a:t>a volume </a:t>
                </a:r>
              </a:p>
              <a:p>
                <a:pPr lvl="0">
                  <a:buNone/>
                </a:pPr>
                <a:r>
                  <a:rPr lang="en-US" altLang="zh-TW" sz="1400" dirty="0" smtClean="0">
                    <a:solidFill>
                      <a:schemeClr val="tx1">
                        <a:lumMod val="65000"/>
                        <a:lumOff val="35000"/>
                      </a:schemeClr>
                    </a:solidFill>
                    <a:latin typeface="微軟正黑體" pitchFamily="34" charset="-120"/>
                  </a:rPr>
                  <a:t>of sounds over </a:t>
                </a:r>
              </a:p>
              <a:p>
                <a:pPr lvl="0">
                  <a:buNone/>
                </a:pPr>
                <a:r>
                  <a:rPr lang="en-US" altLang="zh-TW" sz="1400" dirty="0" smtClean="0">
                    <a:solidFill>
                      <a:schemeClr val="tx1">
                        <a:lumMod val="65000"/>
                        <a:lumOff val="35000"/>
                      </a:schemeClr>
                    </a:solidFill>
                    <a:latin typeface="微軟正黑體" pitchFamily="34" charset="-120"/>
                  </a:rPr>
                  <a:t>threshold is sensed</a:t>
                </a:r>
                <a:endParaRPr lang="zh-TW" altLang="en-US" sz="1400" dirty="0">
                  <a:solidFill>
                    <a:schemeClr val="tx1">
                      <a:lumMod val="65000"/>
                      <a:lumOff val="35000"/>
                    </a:schemeClr>
                  </a:solidFill>
                  <a:latin typeface="微軟正黑體" pitchFamily="34" charset="-120"/>
                </a:endParaRPr>
              </a:p>
            </p:txBody>
          </p:sp>
          <p:grpSp>
            <p:nvGrpSpPr>
              <p:cNvPr id="26" name="群組 25"/>
              <p:cNvGrpSpPr/>
              <p:nvPr/>
            </p:nvGrpSpPr>
            <p:grpSpPr>
              <a:xfrm>
                <a:off x="4644008" y="1718620"/>
                <a:ext cx="2001600" cy="1476000"/>
                <a:chOff x="2431215" y="4533424"/>
                <a:chExt cx="2028917" cy="1359357"/>
              </a:xfrm>
            </p:grpSpPr>
            <p:pic>
              <p:nvPicPr>
                <p:cNvPr id="27" name="圖片 26"/>
                <p:cNvPicPr>
                  <a:picLocks noChangeAspect="1"/>
                </p:cNvPicPr>
                <p:nvPr/>
              </p:nvPicPr>
              <p:blipFill rotWithShape="1">
                <a:blip r:embed="rId4" cstate="email">
                  <a:extLst>
                    <a:ext uri="{28A0092B-C50C-407E-A947-70E740481C1C}">
                      <a14:useLocalDpi xmlns:a14="http://schemas.microsoft.com/office/drawing/2010/main"/>
                    </a:ext>
                  </a:extLst>
                </a:blip>
                <a:srcRect l="1" r="2813"/>
                <a:stretch/>
              </p:blipFill>
              <p:spPr>
                <a:xfrm>
                  <a:off x="2431215" y="4533424"/>
                  <a:ext cx="2028917" cy="1359357"/>
                </a:xfrm>
                <a:prstGeom prst="rect">
                  <a:avLst/>
                </a:prstGeom>
              </p:spPr>
            </p:pic>
            <p:sp>
              <p:nvSpPr>
                <p:cNvPr id="28" name="閃電 4"/>
                <p:cNvSpPr/>
                <p:nvPr/>
              </p:nvSpPr>
              <p:spPr>
                <a:xfrm rot="9831859" flipH="1">
                  <a:off x="3744235" y="4986549"/>
                  <a:ext cx="354991" cy="195705"/>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244 w 21600"/>
                    <a:gd name="connsiteY0" fmla="*/ 0 h 18174"/>
                    <a:gd name="connsiteX1" fmla="*/ 12860 w 21600"/>
                    <a:gd name="connsiteY1" fmla="*/ 2654 h 18174"/>
                    <a:gd name="connsiteX2" fmla="*/ 11050 w 21600"/>
                    <a:gd name="connsiteY2" fmla="*/ 3371 h 18174"/>
                    <a:gd name="connsiteX3" fmla="*/ 16577 w 21600"/>
                    <a:gd name="connsiteY3" fmla="*/ 8581 h 18174"/>
                    <a:gd name="connsiteX4" fmla="*/ 14767 w 21600"/>
                    <a:gd name="connsiteY4" fmla="*/ 9451 h 18174"/>
                    <a:gd name="connsiteX5" fmla="*/ 21600 w 21600"/>
                    <a:gd name="connsiteY5" fmla="*/ 18174 h 18174"/>
                    <a:gd name="connsiteX6" fmla="*/ 10012 w 21600"/>
                    <a:gd name="connsiteY6" fmla="*/ 11489 h 18174"/>
                    <a:gd name="connsiteX7" fmla="*/ 12222 w 21600"/>
                    <a:gd name="connsiteY7" fmla="*/ 10561 h 18174"/>
                    <a:gd name="connsiteX8" fmla="*/ 5022 w 21600"/>
                    <a:gd name="connsiteY8" fmla="*/ 6279 h 18174"/>
                    <a:gd name="connsiteX9" fmla="*/ 7602 w 21600"/>
                    <a:gd name="connsiteY9" fmla="*/ 4956 h 18174"/>
                    <a:gd name="connsiteX10" fmla="*/ 0 w 21600"/>
                    <a:gd name="connsiteY10" fmla="*/ 464 h 18174"/>
                    <a:gd name="connsiteX11" fmla="*/ 8244 w 21600"/>
                    <a:gd name="connsiteY11" fmla="*/ 0 h 18174"/>
                    <a:gd name="connsiteX0" fmla="*/ 7774 w 21600"/>
                    <a:gd name="connsiteY0" fmla="*/ 63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5022 w 21600"/>
                    <a:gd name="connsiteY8" fmla="*/ 5815 h 17710"/>
                    <a:gd name="connsiteX9" fmla="*/ 7602 w 21600"/>
                    <a:gd name="connsiteY9" fmla="*/ 4492 h 17710"/>
                    <a:gd name="connsiteX10" fmla="*/ 0 w 21600"/>
                    <a:gd name="connsiteY10" fmla="*/ 0 h 17710"/>
                    <a:gd name="connsiteX11" fmla="*/ 7774 w 21600"/>
                    <a:gd name="connsiteY11" fmla="*/ 630 h 17710"/>
                    <a:gd name="connsiteX0" fmla="*/ 11552 w 25378"/>
                    <a:gd name="connsiteY0" fmla="*/ 6011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552 w 25378"/>
                    <a:gd name="connsiteY11" fmla="*/ 6011 h 23091"/>
                    <a:gd name="connsiteX0" fmla="*/ 11135 w 25378"/>
                    <a:gd name="connsiteY0" fmla="*/ 432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135 w 25378"/>
                    <a:gd name="connsiteY11" fmla="*/ 4329 h 23091"/>
                    <a:gd name="connsiteX0" fmla="*/ 10131 w 25378"/>
                    <a:gd name="connsiteY0" fmla="*/ 4494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0131 w 25378"/>
                    <a:gd name="connsiteY11" fmla="*/ 4494 h 23091"/>
                    <a:gd name="connsiteX0" fmla="*/ 9762 w 25378"/>
                    <a:gd name="connsiteY0" fmla="*/ 456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0846 w 25378"/>
                    <a:gd name="connsiteY9" fmla="*/ 8944 h 23091"/>
                    <a:gd name="connsiteX10" fmla="*/ 0 w 25378"/>
                    <a:gd name="connsiteY10" fmla="*/ 0 h 23091"/>
                    <a:gd name="connsiteX11" fmla="*/ 9762 w 25378"/>
                    <a:gd name="connsiteY11" fmla="*/ 4569 h 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78" h="23091">
                      <a:moveTo>
                        <a:pt x="9762" y="4569"/>
                      </a:moveTo>
                      <a:lnTo>
                        <a:pt x="16638" y="7571"/>
                      </a:lnTo>
                      <a:lnTo>
                        <a:pt x="14861" y="9779"/>
                      </a:lnTo>
                      <a:lnTo>
                        <a:pt x="22411" y="14925"/>
                      </a:lnTo>
                      <a:lnTo>
                        <a:pt x="19171" y="16892"/>
                      </a:lnTo>
                      <a:lnTo>
                        <a:pt x="25378" y="23091"/>
                      </a:lnTo>
                      <a:lnTo>
                        <a:pt x="13790" y="16406"/>
                      </a:lnTo>
                      <a:lnTo>
                        <a:pt x="16000" y="15478"/>
                      </a:lnTo>
                      <a:lnTo>
                        <a:pt x="8800" y="11196"/>
                      </a:lnTo>
                      <a:lnTo>
                        <a:pt x="10846" y="8944"/>
                      </a:lnTo>
                      <a:lnTo>
                        <a:pt x="0" y="0"/>
                      </a:lnTo>
                      <a:lnTo>
                        <a:pt x="9762" y="45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29" name="閃電 4"/>
                <p:cNvSpPr/>
                <p:nvPr/>
              </p:nvSpPr>
              <p:spPr>
                <a:xfrm rot="11199595">
                  <a:off x="3797334" y="5630700"/>
                  <a:ext cx="248791" cy="226370"/>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244 w 21600"/>
                    <a:gd name="connsiteY0" fmla="*/ 0 h 18174"/>
                    <a:gd name="connsiteX1" fmla="*/ 12860 w 21600"/>
                    <a:gd name="connsiteY1" fmla="*/ 2654 h 18174"/>
                    <a:gd name="connsiteX2" fmla="*/ 11050 w 21600"/>
                    <a:gd name="connsiteY2" fmla="*/ 3371 h 18174"/>
                    <a:gd name="connsiteX3" fmla="*/ 16577 w 21600"/>
                    <a:gd name="connsiteY3" fmla="*/ 8581 h 18174"/>
                    <a:gd name="connsiteX4" fmla="*/ 14767 w 21600"/>
                    <a:gd name="connsiteY4" fmla="*/ 9451 h 18174"/>
                    <a:gd name="connsiteX5" fmla="*/ 21600 w 21600"/>
                    <a:gd name="connsiteY5" fmla="*/ 18174 h 18174"/>
                    <a:gd name="connsiteX6" fmla="*/ 10012 w 21600"/>
                    <a:gd name="connsiteY6" fmla="*/ 11489 h 18174"/>
                    <a:gd name="connsiteX7" fmla="*/ 12222 w 21600"/>
                    <a:gd name="connsiteY7" fmla="*/ 10561 h 18174"/>
                    <a:gd name="connsiteX8" fmla="*/ 5022 w 21600"/>
                    <a:gd name="connsiteY8" fmla="*/ 6279 h 18174"/>
                    <a:gd name="connsiteX9" fmla="*/ 7602 w 21600"/>
                    <a:gd name="connsiteY9" fmla="*/ 4956 h 18174"/>
                    <a:gd name="connsiteX10" fmla="*/ 0 w 21600"/>
                    <a:gd name="connsiteY10" fmla="*/ 464 h 18174"/>
                    <a:gd name="connsiteX11" fmla="*/ 8244 w 21600"/>
                    <a:gd name="connsiteY11" fmla="*/ 0 h 18174"/>
                    <a:gd name="connsiteX0" fmla="*/ 7774 w 21600"/>
                    <a:gd name="connsiteY0" fmla="*/ 63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5022 w 21600"/>
                    <a:gd name="connsiteY8" fmla="*/ 5815 h 17710"/>
                    <a:gd name="connsiteX9" fmla="*/ 7602 w 21600"/>
                    <a:gd name="connsiteY9" fmla="*/ 4492 h 17710"/>
                    <a:gd name="connsiteX10" fmla="*/ 0 w 21600"/>
                    <a:gd name="connsiteY10" fmla="*/ 0 h 17710"/>
                    <a:gd name="connsiteX11" fmla="*/ 7774 w 21600"/>
                    <a:gd name="connsiteY11" fmla="*/ 630 h 17710"/>
                    <a:gd name="connsiteX0" fmla="*/ 11552 w 25378"/>
                    <a:gd name="connsiteY0" fmla="*/ 6011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552 w 25378"/>
                    <a:gd name="connsiteY11" fmla="*/ 6011 h 23091"/>
                    <a:gd name="connsiteX0" fmla="*/ 11135 w 25378"/>
                    <a:gd name="connsiteY0" fmla="*/ 432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135 w 25378"/>
                    <a:gd name="connsiteY11" fmla="*/ 4329 h 23091"/>
                    <a:gd name="connsiteX0" fmla="*/ 10131 w 25378"/>
                    <a:gd name="connsiteY0" fmla="*/ 4494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0131 w 25378"/>
                    <a:gd name="connsiteY11" fmla="*/ 4494 h 23091"/>
                    <a:gd name="connsiteX0" fmla="*/ 9762 w 25378"/>
                    <a:gd name="connsiteY0" fmla="*/ 456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0846 w 25378"/>
                    <a:gd name="connsiteY9" fmla="*/ 8944 h 23091"/>
                    <a:gd name="connsiteX10" fmla="*/ 0 w 25378"/>
                    <a:gd name="connsiteY10" fmla="*/ 0 h 23091"/>
                    <a:gd name="connsiteX11" fmla="*/ 9762 w 25378"/>
                    <a:gd name="connsiteY11" fmla="*/ 4569 h 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78" h="23091">
                      <a:moveTo>
                        <a:pt x="9762" y="4569"/>
                      </a:moveTo>
                      <a:lnTo>
                        <a:pt x="16638" y="7571"/>
                      </a:lnTo>
                      <a:lnTo>
                        <a:pt x="14861" y="9779"/>
                      </a:lnTo>
                      <a:lnTo>
                        <a:pt x="22411" y="14925"/>
                      </a:lnTo>
                      <a:lnTo>
                        <a:pt x="19171" y="16892"/>
                      </a:lnTo>
                      <a:lnTo>
                        <a:pt x="25378" y="23091"/>
                      </a:lnTo>
                      <a:lnTo>
                        <a:pt x="13790" y="16406"/>
                      </a:lnTo>
                      <a:lnTo>
                        <a:pt x="16000" y="15478"/>
                      </a:lnTo>
                      <a:lnTo>
                        <a:pt x="8800" y="11196"/>
                      </a:lnTo>
                      <a:lnTo>
                        <a:pt x="10846" y="8944"/>
                      </a:lnTo>
                      <a:lnTo>
                        <a:pt x="0" y="0"/>
                      </a:lnTo>
                      <a:lnTo>
                        <a:pt x="9762" y="45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pSp>
              <p:nvGrpSpPr>
                <p:cNvPr id="30" name="群組 29"/>
                <p:cNvGrpSpPr/>
                <p:nvPr/>
              </p:nvGrpSpPr>
              <p:grpSpPr>
                <a:xfrm rot="988601">
                  <a:off x="3805023" y="5200959"/>
                  <a:ext cx="362044" cy="368978"/>
                  <a:chOff x="6578622" y="4060667"/>
                  <a:chExt cx="984874" cy="1006190"/>
                </a:xfrm>
              </p:grpSpPr>
              <p:sp>
                <p:nvSpPr>
                  <p:cNvPr id="31" name="弧形 30"/>
                  <p:cNvSpPr/>
                  <p:nvPr/>
                </p:nvSpPr>
                <p:spPr>
                  <a:xfrm rot="269233">
                    <a:off x="6680754" y="4420708"/>
                    <a:ext cx="504729" cy="515653"/>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32" name="弧形 31"/>
                  <p:cNvSpPr/>
                  <p:nvPr/>
                </p:nvSpPr>
                <p:spPr>
                  <a:xfrm rot="269233">
                    <a:off x="6669130" y="4251112"/>
                    <a:ext cx="720904" cy="736507"/>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33" name="弧形 32"/>
                  <p:cNvSpPr/>
                  <p:nvPr/>
                </p:nvSpPr>
                <p:spPr>
                  <a:xfrm rot="269233">
                    <a:off x="6578622" y="4060667"/>
                    <a:ext cx="984874" cy="100619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grpSp>
          </p:grpSp>
        </p:grpSp>
        <p:sp>
          <p:nvSpPr>
            <p:cNvPr id="23" name="文字方塊 22"/>
            <p:cNvSpPr txBox="1"/>
            <p:nvPr/>
          </p:nvSpPr>
          <p:spPr>
            <a:xfrm>
              <a:off x="5882996" y="1124743"/>
              <a:ext cx="2670828" cy="461665"/>
            </a:xfrm>
            <a:prstGeom prst="rect">
              <a:avLst/>
            </a:prstGeom>
            <a:noFill/>
            <a:effectLst/>
          </p:spPr>
          <p:txBody>
            <a:bodyPr wrap="square" rtlCol="0">
              <a:spAutoFit/>
            </a:bodyPr>
            <a:lstStyle/>
            <a:p>
              <a:r>
                <a:rPr lang="en-US" altLang="zh-TW" sz="2400" b="1" dirty="0" smtClean="0">
                  <a:effectLst>
                    <a:outerShdw blurRad="60007" dist="310007" dir="7680000" sy="30000" kx="1300200" algn="ctr" rotWithShape="0">
                      <a:prstClr val="black">
                        <a:alpha val="32000"/>
                      </a:prstClr>
                    </a:outerShdw>
                  </a:effectLst>
                  <a:latin typeface="微軟正黑體" pitchFamily="34" charset="-120"/>
                  <a:ea typeface="微軟正黑體" pitchFamily="34" charset="-120"/>
                </a:rPr>
                <a:t>Audio Detection</a:t>
              </a:r>
              <a:endParaRPr lang="zh-TW" altLang="en-US" sz="2400" b="1" dirty="0">
                <a:effectLst>
                  <a:outerShdw blurRad="60007" dist="310007" dir="7680000" sy="30000" kx="1300200" algn="ctr" rotWithShape="0">
                    <a:prstClr val="black">
                      <a:alpha val="32000"/>
                    </a:prstClr>
                  </a:outerShdw>
                </a:effectLst>
                <a:latin typeface="微軟正黑體" pitchFamily="34" charset="-120"/>
                <a:ea typeface="微軟正黑體" pitchFamily="34" charset="-120"/>
              </a:endParaRPr>
            </a:p>
          </p:txBody>
        </p:sp>
      </p:grpSp>
      <p:sp>
        <p:nvSpPr>
          <p:cNvPr id="34" name="矩形 33"/>
          <p:cNvSpPr/>
          <p:nvPr/>
        </p:nvSpPr>
        <p:spPr>
          <a:xfrm>
            <a:off x="1691680" y="1093959"/>
            <a:ext cx="3538789" cy="348813"/>
          </a:xfrm>
          <a:prstGeom prst="rect">
            <a:avLst/>
          </a:prstGeom>
        </p:spPr>
        <p:txBody>
          <a:bodyPr wrap="none">
            <a:spAutoFit/>
          </a:bodyPr>
          <a:lstStyle/>
          <a:p>
            <a:pPr eaLnBrk="1" hangingPunct="1">
              <a:lnSpc>
                <a:spcPts val="2000"/>
              </a:lnSpc>
              <a:spcBef>
                <a:spcPts val="600"/>
              </a:spcBef>
              <a:spcAft>
                <a:spcPts val="0"/>
              </a:spcAft>
              <a:buClrTx/>
              <a:defRPr/>
            </a:pPr>
            <a:r>
              <a:rPr kumimoji="0" lang="en-US" altLang="zh-TW" sz="1600" b="1" dirty="0">
                <a:solidFill>
                  <a:schemeClr val="accent1">
                    <a:lumMod val="75000"/>
                  </a:schemeClr>
                </a:solidFill>
                <a:latin typeface="微軟正黑體" pitchFamily="34" charset="-120"/>
                <a:ea typeface="微軟正黑體" pitchFamily="34" charset="-120"/>
              </a:rPr>
              <a:t>(</a:t>
            </a:r>
            <a:r>
              <a:rPr kumimoji="0" lang="en-US" altLang="zh-TW" sz="1600" b="1" dirty="0" smtClean="0">
                <a:solidFill>
                  <a:schemeClr val="accent1">
                    <a:lumMod val="75000"/>
                  </a:schemeClr>
                </a:solidFill>
                <a:latin typeface="微軟正黑體" pitchFamily="34" charset="-120"/>
                <a:ea typeface="微軟正黑體" pitchFamily="34" charset="-120"/>
              </a:rPr>
              <a:t>IVA /Intelligence </a:t>
            </a:r>
            <a:r>
              <a:rPr kumimoji="0" lang="en-US" altLang="zh-TW" sz="1600" b="1" dirty="0">
                <a:solidFill>
                  <a:schemeClr val="accent1">
                    <a:lumMod val="75000"/>
                  </a:schemeClr>
                </a:solidFill>
                <a:latin typeface="微軟正黑體" pitchFamily="34" charset="-120"/>
                <a:ea typeface="微軟正黑體" pitchFamily="34" charset="-120"/>
              </a:rPr>
              <a:t>Video Analytics)</a:t>
            </a:r>
          </a:p>
        </p:txBody>
      </p:sp>
    </p:spTree>
    <p:extLst>
      <p:ext uri="{BB962C8B-B14F-4D97-AF65-F5344CB8AC3E}">
        <p14:creationId xmlns:p14="http://schemas.microsoft.com/office/powerpoint/2010/main" val="1846556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5292080" y="1335173"/>
            <a:ext cx="3419288" cy="3317963"/>
            <a:chOff x="5827258" y="2852936"/>
            <a:chExt cx="3137230" cy="3317963"/>
          </a:xfrm>
        </p:grpSpPr>
        <p:sp>
          <p:nvSpPr>
            <p:cNvPr id="3" name="向右箭號 11"/>
            <p:cNvSpPr/>
            <p:nvPr/>
          </p:nvSpPr>
          <p:spPr>
            <a:xfrm rot="16200000">
              <a:off x="5801385" y="2878809"/>
              <a:ext cx="3188975" cy="3137230"/>
            </a:xfrm>
            <a:custGeom>
              <a:avLst/>
              <a:gdLst>
                <a:gd name="connsiteX0" fmla="*/ 0 w 1656184"/>
                <a:gd name="connsiteY0" fmla="*/ 270030 h 1080120"/>
                <a:gd name="connsiteX1" fmla="*/ 1116124 w 1656184"/>
                <a:gd name="connsiteY1" fmla="*/ 270030 h 1080120"/>
                <a:gd name="connsiteX2" fmla="*/ 1116124 w 1656184"/>
                <a:gd name="connsiteY2" fmla="*/ 0 h 1080120"/>
                <a:gd name="connsiteX3" fmla="*/ 1656184 w 1656184"/>
                <a:gd name="connsiteY3" fmla="*/ 540060 h 1080120"/>
                <a:gd name="connsiteX4" fmla="*/ 1116124 w 1656184"/>
                <a:gd name="connsiteY4" fmla="*/ 1080120 h 1080120"/>
                <a:gd name="connsiteX5" fmla="*/ 1116124 w 1656184"/>
                <a:gd name="connsiteY5" fmla="*/ 810090 h 1080120"/>
                <a:gd name="connsiteX6" fmla="*/ 0 w 1656184"/>
                <a:gd name="connsiteY6" fmla="*/ 810090 h 1080120"/>
                <a:gd name="connsiteX7" fmla="*/ 0 w 1656184"/>
                <a:gd name="connsiteY7" fmla="*/ 270030 h 1080120"/>
                <a:gd name="connsiteX0" fmla="*/ 0 w 2270660"/>
                <a:gd name="connsiteY0" fmla="*/ 0 h 2565738"/>
                <a:gd name="connsiteX1" fmla="*/ 1730600 w 2270660"/>
                <a:gd name="connsiteY1" fmla="*/ 1755648 h 2565738"/>
                <a:gd name="connsiteX2" fmla="*/ 1730600 w 2270660"/>
                <a:gd name="connsiteY2" fmla="*/ 1485618 h 2565738"/>
                <a:gd name="connsiteX3" fmla="*/ 2270660 w 2270660"/>
                <a:gd name="connsiteY3" fmla="*/ 2025678 h 2565738"/>
                <a:gd name="connsiteX4" fmla="*/ 1730600 w 2270660"/>
                <a:gd name="connsiteY4" fmla="*/ 2565738 h 2565738"/>
                <a:gd name="connsiteX5" fmla="*/ 1730600 w 2270660"/>
                <a:gd name="connsiteY5" fmla="*/ 2295708 h 2565738"/>
                <a:gd name="connsiteX6" fmla="*/ 614476 w 2270660"/>
                <a:gd name="connsiteY6" fmla="*/ 2295708 h 2565738"/>
                <a:gd name="connsiteX7" fmla="*/ 0 w 2270660"/>
                <a:gd name="connsiteY7" fmla="*/ 0 h 2565738"/>
                <a:gd name="connsiteX0" fmla="*/ 131674 w 2402334"/>
                <a:gd name="connsiteY0" fmla="*/ 0 h 2565738"/>
                <a:gd name="connsiteX1" fmla="*/ 1862274 w 2402334"/>
                <a:gd name="connsiteY1" fmla="*/ 1755648 h 2565738"/>
                <a:gd name="connsiteX2" fmla="*/ 1862274 w 2402334"/>
                <a:gd name="connsiteY2" fmla="*/ 1485618 h 2565738"/>
                <a:gd name="connsiteX3" fmla="*/ 2402334 w 2402334"/>
                <a:gd name="connsiteY3" fmla="*/ 2025678 h 2565738"/>
                <a:gd name="connsiteX4" fmla="*/ 1862274 w 2402334"/>
                <a:gd name="connsiteY4" fmla="*/ 2565738 h 2565738"/>
                <a:gd name="connsiteX5" fmla="*/ 1862274 w 2402334"/>
                <a:gd name="connsiteY5" fmla="*/ 2295708 h 2565738"/>
                <a:gd name="connsiteX6" fmla="*/ 0 w 2402334"/>
                <a:gd name="connsiteY6" fmla="*/ 913135 h 2565738"/>
                <a:gd name="connsiteX7" fmla="*/ 131674 w 2402334"/>
                <a:gd name="connsiteY7" fmla="*/ 0 h 2565738"/>
                <a:gd name="connsiteX0" fmla="*/ 131674 w 2402334"/>
                <a:gd name="connsiteY0" fmla="*/ 0 h 2565738"/>
                <a:gd name="connsiteX1" fmla="*/ 1862274 w 2402334"/>
                <a:gd name="connsiteY1" fmla="*/ 1755648 h 2565738"/>
                <a:gd name="connsiteX2" fmla="*/ 1862274 w 2402334"/>
                <a:gd name="connsiteY2" fmla="*/ 1485618 h 2565738"/>
                <a:gd name="connsiteX3" fmla="*/ 2402334 w 2402334"/>
                <a:gd name="connsiteY3" fmla="*/ 2025678 h 2565738"/>
                <a:gd name="connsiteX4" fmla="*/ 1862274 w 2402334"/>
                <a:gd name="connsiteY4" fmla="*/ 2565738 h 2565738"/>
                <a:gd name="connsiteX5" fmla="*/ 1862274 w 2402334"/>
                <a:gd name="connsiteY5" fmla="*/ 2295708 h 2565738"/>
                <a:gd name="connsiteX6" fmla="*/ 0 w 2402334"/>
                <a:gd name="connsiteY6" fmla="*/ 913135 h 2565738"/>
                <a:gd name="connsiteX7" fmla="*/ 131674 w 2402334"/>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0 w 2416964"/>
                <a:gd name="connsiteY0" fmla="*/ 0 h 2463325"/>
                <a:gd name="connsiteX1" fmla="*/ 1876904 w 2416964"/>
                <a:gd name="connsiteY1" fmla="*/ 1653235 h 2463325"/>
                <a:gd name="connsiteX2" fmla="*/ 1876904 w 2416964"/>
                <a:gd name="connsiteY2" fmla="*/ 1383205 h 2463325"/>
                <a:gd name="connsiteX3" fmla="*/ 2416964 w 2416964"/>
                <a:gd name="connsiteY3" fmla="*/ 1923265 h 2463325"/>
                <a:gd name="connsiteX4" fmla="*/ 1876904 w 2416964"/>
                <a:gd name="connsiteY4" fmla="*/ 2463325 h 2463325"/>
                <a:gd name="connsiteX5" fmla="*/ 1876904 w 2416964"/>
                <a:gd name="connsiteY5" fmla="*/ 2193295 h 2463325"/>
                <a:gd name="connsiteX6" fmla="*/ 36576 w 2416964"/>
                <a:gd name="connsiteY6" fmla="*/ 832667 h 2463325"/>
                <a:gd name="connsiteX7" fmla="*/ 0 w 2416964"/>
                <a:gd name="connsiteY7" fmla="*/ 0 h 2463325"/>
                <a:gd name="connsiteX0" fmla="*/ 0 w 2416964"/>
                <a:gd name="connsiteY0" fmla="*/ 0 h 2463325"/>
                <a:gd name="connsiteX1" fmla="*/ 1876904 w 2416964"/>
                <a:gd name="connsiteY1" fmla="*/ 1653235 h 2463325"/>
                <a:gd name="connsiteX2" fmla="*/ 1876904 w 2416964"/>
                <a:gd name="connsiteY2" fmla="*/ 1383205 h 2463325"/>
                <a:gd name="connsiteX3" fmla="*/ 2416964 w 2416964"/>
                <a:gd name="connsiteY3" fmla="*/ 1923265 h 2463325"/>
                <a:gd name="connsiteX4" fmla="*/ 1876904 w 2416964"/>
                <a:gd name="connsiteY4" fmla="*/ 2463325 h 2463325"/>
                <a:gd name="connsiteX5" fmla="*/ 1876904 w 2416964"/>
                <a:gd name="connsiteY5" fmla="*/ 2193295 h 2463325"/>
                <a:gd name="connsiteX6" fmla="*/ 36576 w 2416964"/>
                <a:gd name="connsiteY6" fmla="*/ 832667 h 2463325"/>
                <a:gd name="connsiteX7" fmla="*/ 0 w 2416964"/>
                <a:gd name="connsiteY7" fmla="*/ 0 h 2463325"/>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0 w 2380388"/>
                <a:gd name="connsiteY6" fmla="*/ 452273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0 w 2380388"/>
                <a:gd name="connsiteY6" fmla="*/ 452273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5802 w 2380388"/>
                <a:gd name="connsiteY6" fmla="*/ 189061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40616 w 2380388"/>
                <a:gd name="connsiteY6" fmla="*/ 276799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40616 w 2380388"/>
                <a:gd name="connsiteY6" fmla="*/ 276799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23210 w 2380388"/>
                <a:gd name="connsiteY6" fmla="*/ 318087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23210 w 2380388"/>
                <a:gd name="connsiteY6" fmla="*/ 318087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0388" h="2082931">
                  <a:moveTo>
                    <a:pt x="0" y="0"/>
                  </a:moveTo>
                  <a:cubicBezTo>
                    <a:pt x="108695" y="687635"/>
                    <a:pt x="619723" y="1375254"/>
                    <a:pt x="1840328" y="1272841"/>
                  </a:cubicBezTo>
                  <a:lnTo>
                    <a:pt x="1840328" y="1002811"/>
                  </a:lnTo>
                  <a:lnTo>
                    <a:pt x="2380388" y="1542871"/>
                  </a:lnTo>
                  <a:lnTo>
                    <a:pt x="1840328" y="2082931"/>
                  </a:lnTo>
                  <a:lnTo>
                    <a:pt x="1840328" y="1812901"/>
                  </a:lnTo>
                  <a:cubicBezTo>
                    <a:pt x="1365873" y="1754378"/>
                    <a:pt x="96823" y="1647210"/>
                    <a:pt x="11606" y="354214"/>
                  </a:cubicBezTo>
                  <a:cubicBezTo>
                    <a:pt x="3869" y="144964"/>
                    <a:pt x="7737" y="106029"/>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pic>
          <p:nvPicPr>
            <p:cNvPr id="4" name="圖片 6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4854" y="5707807"/>
              <a:ext cx="652075" cy="46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0796" y="4455914"/>
              <a:ext cx="592526" cy="468614"/>
            </a:xfrm>
            <a:prstGeom prst="rect">
              <a:avLst/>
            </a:prstGeom>
          </p:spPr>
        </p:pic>
        <p:pic>
          <p:nvPicPr>
            <p:cNvPr id="6" name="圖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2432" y="5436863"/>
              <a:ext cx="432566" cy="468614"/>
            </a:xfrm>
            <a:prstGeom prst="rect">
              <a:avLst/>
            </a:prstGeom>
          </p:spPr>
        </p:pic>
        <p:pic>
          <p:nvPicPr>
            <p:cNvPr id="7" name="圖片 6"/>
            <p:cNvPicPr>
              <a:picLocks noChangeAspect="1"/>
            </p:cNvPicPr>
            <p:nvPr/>
          </p:nvPicPr>
          <p:blipFill rotWithShape="1">
            <a:blip r:embed="rId5" cstate="screen">
              <a:extLst>
                <a:ext uri="{28A0092B-C50C-407E-A947-70E740481C1C}">
                  <a14:useLocalDpi xmlns:a14="http://schemas.microsoft.com/office/drawing/2010/main"/>
                </a:ext>
              </a:extLst>
            </a:blip>
            <a:srcRect l="5785" t="8287" r="7300" b="6463"/>
            <a:stretch/>
          </p:blipFill>
          <p:spPr>
            <a:xfrm>
              <a:off x="8021558" y="3942183"/>
              <a:ext cx="497370" cy="320747"/>
            </a:xfrm>
            <a:prstGeom prst="rect">
              <a:avLst/>
            </a:prstGeom>
          </p:spPr>
        </p:pic>
        <p:pic>
          <p:nvPicPr>
            <p:cNvPr id="8" name="圖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3364" y="5040257"/>
              <a:ext cx="432566" cy="468614"/>
            </a:xfrm>
            <a:prstGeom prst="rect">
              <a:avLst/>
            </a:prstGeom>
          </p:spPr>
        </p:pic>
      </p:grpSp>
      <p:pic>
        <p:nvPicPr>
          <p:cNvPr id="9" name="圖片 8"/>
          <p:cNvPicPr>
            <a:picLocks noChangeAspect="1"/>
          </p:cNvPicPr>
          <p:nvPr/>
        </p:nvPicPr>
        <p:blipFill rotWithShape="1">
          <a:blip r:embed="rId6" cstate="screen">
            <a:extLst>
              <a:ext uri="{28A0092B-C50C-407E-A947-70E740481C1C}">
                <a14:useLocalDpi xmlns:a14="http://schemas.microsoft.com/office/drawing/2010/main"/>
              </a:ext>
            </a:extLst>
          </a:blip>
          <a:srcRect l="25541" t="25852" r="25135" b="17737"/>
          <a:stretch/>
        </p:blipFill>
        <p:spPr>
          <a:xfrm>
            <a:off x="7368650" y="1035605"/>
            <a:ext cx="845651" cy="593195"/>
          </a:xfrm>
          <a:prstGeom prst="rect">
            <a:avLst/>
          </a:prstGeom>
        </p:spPr>
      </p:pic>
      <p:sp>
        <p:nvSpPr>
          <p:cNvPr id="10" name="內容版面配置區 2"/>
          <p:cNvSpPr txBox="1">
            <a:spLocks/>
          </p:cNvSpPr>
          <p:nvPr/>
        </p:nvSpPr>
        <p:spPr>
          <a:xfrm>
            <a:off x="667969" y="2564904"/>
            <a:ext cx="4896380" cy="1049954"/>
          </a:xfrm>
          <a:prstGeom prst="rect">
            <a:avLst/>
          </a:prstGeom>
        </p:spPr>
        <p:txBody>
          <a:bodyPr>
            <a:normAutofit/>
          </a:bodyPr>
          <a:lstStyle>
            <a:lvl1pPr marL="391121" indent="-391121" algn="l" defTabSz="10429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30" indent="-325934" algn="l" defTabSz="1042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38" indent="-260748" algn="l" defTabSz="10429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23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72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22"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71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21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70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273050" indent="-273050"/>
            <a:endParaRPr lang="en-US" altLang="zh-TW" sz="1800" dirty="0">
              <a:solidFill>
                <a:schemeClr val="tx1">
                  <a:lumMod val="75000"/>
                  <a:lumOff val="25000"/>
                </a:schemeClr>
              </a:solidFill>
              <a:latin typeface="微軟正黑體" pitchFamily="34" charset="-120"/>
              <a:ea typeface="微軟正黑體" pitchFamily="34" charset="-120"/>
            </a:endParaRPr>
          </a:p>
        </p:txBody>
      </p:sp>
      <p:sp>
        <p:nvSpPr>
          <p:cNvPr id="11"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12"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產業趨勢</a:t>
            </a:r>
            <a:r>
              <a:rPr lang="en-US" altLang="zh-TW" sz="2400" b="1" smtClean="0">
                <a:latin typeface="微軟正黑體" pitchFamily="34" charset="-120"/>
                <a:ea typeface="微軟正黑體" pitchFamily="34" charset="-120"/>
              </a:rPr>
              <a:t>(</a:t>
            </a:r>
            <a:r>
              <a:rPr lang="zh-TW" altLang="en-US" sz="2400" b="1" smtClean="0">
                <a:latin typeface="微軟正黑體" pitchFamily="34" charset="-120"/>
                <a:ea typeface="微軟正黑體" pitchFamily="34" charset="-120"/>
              </a:rPr>
              <a:t>續</a:t>
            </a:r>
            <a:r>
              <a:rPr lang="en-US" altLang="zh-TW" sz="2400" b="1"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p:txBody>
      </p:sp>
      <p:sp>
        <p:nvSpPr>
          <p:cNvPr id="13" name="Rectangle 14"/>
          <p:cNvSpPr>
            <a:spLocks noChangeArrowheads="1"/>
          </p:cNvSpPr>
          <p:nvPr/>
        </p:nvSpPr>
        <p:spPr bwMode="auto">
          <a:xfrm>
            <a:off x="395287" y="1123199"/>
            <a:ext cx="4896791" cy="4898089"/>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600"/>
              </a:spcBef>
              <a:spcAft>
                <a:spcPts val="600"/>
              </a:spcAft>
              <a:buClrTx/>
              <a:buFont typeface="Wingdings" panose="05000000000000000000" pitchFamily="2" charset="2"/>
              <a:buChar char="Ø"/>
              <a:defRPr/>
            </a:pPr>
            <a:r>
              <a:rPr kumimoji="0" lang="zh-TW" altLang="en-US" sz="2000" b="1" dirty="0" smtClean="0">
                <a:solidFill>
                  <a:schemeClr val="accent1">
                    <a:lumMod val="75000"/>
                  </a:schemeClr>
                </a:solidFill>
                <a:latin typeface="微軟正黑體" pitchFamily="34" charset="-120"/>
                <a:ea typeface="微軟正黑體" pitchFamily="34" charset="-120"/>
              </a:rPr>
              <a:t>高</a:t>
            </a:r>
            <a:r>
              <a:rPr kumimoji="0" lang="zh-TW" altLang="en-US" sz="2000" b="1" dirty="0" smtClean="0">
                <a:solidFill>
                  <a:schemeClr val="accent1">
                    <a:lumMod val="75000"/>
                  </a:schemeClr>
                </a:solidFill>
                <a:latin typeface="微軟正黑體" pitchFamily="34" charset="-120"/>
                <a:ea typeface="微軟正黑體" pitchFamily="34" charset="-120"/>
                <a:cs typeface="Verdana" pitchFamily="34" charset="0"/>
              </a:rPr>
              <a:t>畫質影像</a:t>
            </a:r>
            <a:endParaRPr kumimoji="0" lang="en-US" altLang="zh-TW" sz="2000" b="1" dirty="0" smtClean="0">
              <a:solidFill>
                <a:schemeClr val="accent1">
                  <a:lumMod val="75000"/>
                </a:schemeClr>
              </a:solidFill>
              <a:latin typeface="微軟正黑體" pitchFamily="34" charset="-120"/>
              <a:ea typeface="微軟正黑體" pitchFamily="34" charset="-120"/>
              <a:cs typeface="Verdana" pitchFamily="34" charset="0"/>
            </a:endParaRPr>
          </a:p>
          <a:p>
            <a:pPr marL="450850" indent="-273050" eaLnBrk="1" hangingPunct="1">
              <a:lnSpc>
                <a:spcPts val="2000"/>
              </a:lnSpc>
              <a:spcBef>
                <a:spcPts val="600"/>
              </a:spcBef>
              <a:spcAft>
                <a:spcPts val="600"/>
              </a:spcAft>
              <a:buClrTx/>
              <a:buFont typeface="Arial" pitchFamily="34" charset="0"/>
              <a:buChar char="•"/>
              <a:defRPr/>
            </a:pPr>
            <a:r>
              <a:rPr lang="zh-TW" altLang="zh-TW" sz="1800" dirty="0">
                <a:latin typeface="微軟正黑體" pitchFamily="34" charset="-120"/>
                <a:ea typeface="微軟正黑體" pitchFamily="34" charset="-120"/>
                <a:cs typeface="Verdana" pitchFamily="34" charset="0"/>
              </a:rPr>
              <a:t>高畫質</a:t>
            </a:r>
            <a:r>
              <a:rPr lang="en-US" altLang="zh-TW" sz="1800" dirty="0">
                <a:latin typeface="微軟正黑體" pitchFamily="34" charset="-120"/>
                <a:ea typeface="微軟正黑體" pitchFamily="34" charset="-120"/>
                <a:cs typeface="Verdana" pitchFamily="34" charset="0"/>
              </a:rPr>
              <a:t>(High Definition/HD)</a:t>
            </a:r>
            <a:r>
              <a:rPr lang="zh-TW" altLang="zh-TW" sz="1800" dirty="0" smtClean="0">
                <a:latin typeface="微軟正黑體" pitchFamily="34" charset="-120"/>
                <a:ea typeface="微軟正黑體" pitchFamily="34" charset="-120"/>
                <a:cs typeface="Verdana" pitchFamily="34" charset="0"/>
              </a:rPr>
              <a:t>影像</a:t>
            </a:r>
            <a:endParaRPr lang="en-US" altLang="zh-TW" sz="1800" dirty="0" smtClean="0">
              <a:latin typeface="微軟正黑體" pitchFamily="34" charset="-120"/>
              <a:ea typeface="微軟正黑體" pitchFamily="34" charset="-120"/>
              <a:cs typeface="Verdana" pitchFamily="34" charset="0"/>
            </a:endParaRPr>
          </a:p>
          <a:p>
            <a:pPr marL="450850" indent="-273050" eaLnBrk="1" hangingPunct="1">
              <a:lnSpc>
                <a:spcPts val="2000"/>
              </a:lnSpc>
              <a:spcBef>
                <a:spcPts val="600"/>
              </a:spcBef>
              <a:spcAft>
                <a:spcPts val="600"/>
              </a:spcAft>
              <a:buClrTx/>
              <a:buFont typeface="Arial" pitchFamily="34" charset="0"/>
              <a:buChar char="•"/>
              <a:defRPr/>
            </a:pPr>
            <a:r>
              <a:rPr lang="zh-TW" altLang="en-US" sz="1800" dirty="0">
                <a:latin typeface="微軟正黑體" pitchFamily="34" charset="-120"/>
                <a:ea typeface="微軟正黑體" pitchFamily="34" charset="-120"/>
                <a:cs typeface="Verdana" pitchFamily="34" charset="0"/>
              </a:rPr>
              <a:t>進接</a:t>
            </a:r>
            <a:r>
              <a:rPr lang="zh-TW" altLang="zh-TW" sz="1800" dirty="0" smtClean="0">
                <a:latin typeface="微軟正黑體" pitchFamily="34" charset="-120"/>
                <a:ea typeface="微軟正黑體" pitchFamily="34" charset="-120"/>
                <a:cs typeface="Verdana" pitchFamily="34" charset="0"/>
              </a:rPr>
              <a:t>影像</a:t>
            </a:r>
            <a:r>
              <a:rPr lang="zh-TW" altLang="zh-TW" sz="1800" dirty="0">
                <a:latin typeface="微軟正黑體" pitchFamily="34" charset="-120"/>
                <a:ea typeface="微軟正黑體" pitchFamily="34" charset="-120"/>
                <a:cs typeface="Verdana" pitchFamily="34" charset="0"/>
              </a:rPr>
              <a:t>壓縮技術</a:t>
            </a:r>
            <a:r>
              <a:rPr lang="zh-TW" altLang="en-US" sz="1800" dirty="0" smtClean="0">
                <a:latin typeface="微軟正黑體" pitchFamily="34" charset="-120"/>
                <a:ea typeface="微軟正黑體" pitchFamily="34" charset="-120"/>
                <a:cs typeface="Verdana" pitchFamily="34" charset="0"/>
              </a:rPr>
              <a:t>：</a:t>
            </a:r>
            <a:r>
              <a:rPr lang="en-US" altLang="zh-TW" sz="1800" dirty="0" smtClean="0">
                <a:latin typeface="微軟正黑體" pitchFamily="34" charset="-120"/>
                <a:ea typeface="微軟正黑體" pitchFamily="34" charset="-120"/>
                <a:cs typeface="Times New Roman" panose="02020603050405020304" pitchFamily="18" charset="0"/>
              </a:rPr>
              <a:t>Enhance H.264 /</a:t>
            </a:r>
            <a:r>
              <a:rPr lang="en-US" altLang="zh-TW" sz="1800" dirty="0">
                <a:latin typeface="微軟正黑體" pitchFamily="34" charset="-120"/>
                <a:ea typeface="微軟正黑體" pitchFamily="34" charset="-120"/>
                <a:cs typeface="Times New Roman" panose="02020603050405020304" pitchFamily="18" charset="0"/>
              </a:rPr>
              <a:t> Enhance </a:t>
            </a:r>
            <a:r>
              <a:rPr lang="en-US" altLang="zh-TW" sz="1800" dirty="0" smtClean="0">
                <a:latin typeface="微軟正黑體" pitchFamily="34" charset="-120"/>
                <a:ea typeface="微軟正黑體" pitchFamily="34" charset="-120"/>
                <a:cs typeface="Verdana" pitchFamily="34" charset="0"/>
              </a:rPr>
              <a:t>H.265</a:t>
            </a:r>
            <a:endParaRPr lang="en-US" altLang="zh-TW" sz="1800" dirty="0">
              <a:latin typeface="微軟正黑體" pitchFamily="34" charset="-120"/>
              <a:ea typeface="微軟正黑體" pitchFamily="34" charset="-120"/>
              <a:cs typeface="Verdana" pitchFamily="34" charset="0"/>
            </a:endParaRPr>
          </a:p>
          <a:p>
            <a:pPr marL="273050" indent="177800" eaLnBrk="1" hangingPunct="1">
              <a:lnSpc>
                <a:spcPts val="2000"/>
              </a:lnSpc>
              <a:spcBef>
                <a:spcPts val="600"/>
              </a:spcBef>
              <a:spcAft>
                <a:spcPts val="600"/>
              </a:spcAft>
              <a:buClrTx/>
              <a:buNone/>
              <a:defRPr/>
            </a:pPr>
            <a:r>
              <a:rPr lang="en-US" altLang="zh-TW" sz="1800" dirty="0">
                <a:latin typeface="微軟正黑體" pitchFamily="34" charset="-120"/>
                <a:ea typeface="微軟正黑體" pitchFamily="34" charset="-120"/>
                <a:cs typeface="Verdana" pitchFamily="34" charset="0"/>
              </a:rPr>
              <a:t>Key Features</a:t>
            </a:r>
            <a:r>
              <a:rPr lang="zh-TW" altLang="en-US" sz="1800" dirty="0">
                <a:latin typeface="微軟正黑體" pitchFamily="34" charset="-120"/>
                <a:ea typeface="微軟正黑體" pitchFamily="34" charset="-120"/>
                <a:cs typeface="Verdana" pitchFamily="34" charset="0"/>
              </a:rPr>
              <a:t>：</a:t>
            </a:r>
            <a:endParaRPr lang="en-US" altLang="zh-TW" sz="1800" dirty="0">
              <a:latin typeface="微軟正黑體" pitchFamily="34" charset="-120"/>
              <a:ea typeface="微軟正黑體" pitchFamily="34" charset="-120"/>
              <a:cs typeface="Verdana" pitchFamily="34" charset="0"/>
            </a:endParaRPr>
          </a:p>
          <a:p>
            <a:pPr marL="627063" indent="-354013" defTabSz="995690">
              <a:lnSpc>
                <a:spcPts val="2160"/>
              </a:lnSpc>
              <a:spcBef>
                <a:spcPts val="600"/>
              </a:spcBef>
              <a:spcAft>
                <a:spcPts val="600"/>
              </a:spcAft>
              <a:buClr>
                <a:schemeClr val="tx1"/>
              </a:buClr>
              <a:buSzPct val="75000"/>
              <a:buFont typeface="Wingdings" pitchFamily="2" charset="2"/>
              <a:buChar char="ü"/>
            </a:pPr>
            <a:r>
              <a:rPr lang="en-US" altLang="zh-TW" sz="1800" dirty="0">
                <a:latin typeface="微軟正黑體" pitchFamily="34" charset="-120"/>
                <a:ea typeface="微軟正黑體" pitchFamily="34" charset="-120"/>
                <a:cs typeface="Verdana" pitchFamily="34" charset="0"/>
              </a:rPr>
              <a:t>Enhanced H.265 more video, less storage</a:t>
            </a:r>
          </a:p>
          <a:p>
            <a:pPr marL="627063" indent="-354013">
              <a:lnSpc>
                <a:spcPts val="2160"/>
              </a:lnSpc>
              <a:spcBef>
                <a:spcPts val="600"/>
              </a:spcBef>
              <a:spcAft>
                <a:spcPts val="600"/>
              </a:spcAft>
              <a:buClr>
                <a:schemeClr val="tx1"/>
              </a:buClr>
              <a:buSzPct val="75000"/>
              <a:buFont typeface="Wingdings" pitchFamily="2" charset="2"/>
              <a:buChar char="ü"/>
            </a:pPr>
            <a:r>
              <a:rPr lang="en-US" altLang="zh-TW" sz="1800" dirty="0">
                <a:latin typeface="微軟正黑體" pitchFamily="34" charset="-120"/>
                <a:ea typeface="微軟正黑體" pitchFamily="34" charset="-120"/>
                <a:cs typeface="Verdana" pitchFamily="34" charset="0"/>
              </a:rPr>
              <a:t>Complete selection of 6/8/12</a:t>
            </a:r>
            <a:r>
              <a:rPr lang="zh-TW" altLang="en-US" sz="1800" dirty="0">
                <a:latin typeface="微軟正黑體" pitchFamily="34" charset="-120"/>
                <a:ea typeface="微軟正黑體" pitchFamily="34" charset="-120"/>
                <a:cs typeface="Verdana" pitchFamily="34" charset="0"/>
              </a:rPr>
              <a:t> </a:t>
            </a:r>
            <a:r>
              <a:rPr lang="en-US" altLang="zh-TW" sz="1800" dirty="0">
                <a:latin typeface="微軟正黑體" pitchFamily="34" charset="-120"/>
                <a:ea typeface="微軟正黑體" pitchFamily="34" charset="-120"/>
                <a:cs typeface="Verdana" pitchFamily="34" charset="0"/>
              </a:rPr>
              <a:t>MP models </a:t>
            </a:r>
          </a:p>
          <a:p>
            <a:pPr marL="450850" indent="-273050" eaLnBrk="1" hangingPunct="1">
              <a:lnSpc>
                <a:spcPts val="2000"/>
              </a:lnSpc>
              <a:spcBef>
                <a:spcPts val="600"/>
              </a:spcBef>
              <a:spcAft>
                <a:spcPts val="600"/>
              </a:spcAft>
              <a:buClrTx/>
              <a:buFont typeface="Arial" pitchFamily="34" charset="0"/>
              <a:buChar char="•"/>
              <a:defRPr/>
            </a:pPr>
            <a:r>
              <a:rPr lang="zh-TW" altLang="en-US" sz="1800" dirty="0">
                <a:latin typeface="微軟正黑體" pitchFamily="34" charset="-120"/>
                <a:ea typeface="微軟正黑體" pitchFamily="34" charset="-120"/>
                <a:cs typeface="Verdana" pitchFamily="34" charset="0"/>
              </a:rPr>
              <a:t>協助客戶降低</a:t>
            </a:r>
            <a:r>
              <a:rPr lang="zh-TW" altLang="en-US" sz="1800" dirty="0">
                <a:latin typeface="微軟正黑體" pitchFamily="34" charset="-120"/>
                <a:ea typeface="微軟正黑體" pitchFamily="34" charset="-120"/>
                <a:cs typeface="Times New Roman" panose="02020603050405020304" pitchFamily="18" charset="0"/>
              </a:rPr>
              <a:t>整體建置成</a:t>
            </a:r>
            <a:endParaRPr lang="en-US" altLang="zh-TW" sz="1800" dirty="0" smtClean="0">
              <a:latin typeface="微軟正黑體" pitchFamily="34" charset="-120"/>
              <a:ea typeface="微軟正黑體" pitchFamily="34" charset="-120"/>
              <a:cs typeface="Verdana" pitchFamily="34" charset="0"/>
            </a:endParaRPr>
          </a:p>
          <a:p>
            <a:pPr marL="274638" indent="-274638" eaLnBrk="1" hangingPunct="1">
              <a:lnSpc>
                <a:spcPts val="2000"/>
              </a:lnSpc>
              <a:spcBef>
                <a:spcPts val="600"/>
              </a:spcBef>
              <a:spcAft>
                <a:spcPts val="600"/>
              </a:spcAft>
              <a:buClrTx/>
              <a:buFont typeface="Wingdings" panose="05000000000000000000" pitchFamily="2" charset="2"/>
              <a:buChar char="Ø"/>
              <a:defRPr/>
            </a:pPr>
            <a:r>
              <a:rPr lang="zh-TW" altLang="en-US" sz="2000" b="1" dirty="0" smtClean="0">
                <a:solidFill>
                  <a:schemeClr val="accent1">
                    <a:lumMod val="75000"/>
                  </a:schemeClr>
                </a:solidFill>
                <a:latin typeface="微軟正黑體" pitchFamily="34" charset="-120"/>
                <a:ea typeface="微軟正黑體" pitchFamily="34" charset="-120"/>
                <a:cs typeface="Verdana" pitchFamily="34" charset="0"/>
              </a:rPr>
              <a:t>開放式</a:t>
            </a:r>
            <a:r>
              <a:rPr lang="zh-TW" altLang="en-US" sz="2000" b="1">
                <a:solidFill>
                  <a:schemeClr val="accent1">
                    <a:lumMod val="75000"/>
                  </a:schemeClr>
                </a:solidFill>
                <a:latin typeface="微軟正黑體" pitchFamily="34" charset="-120"/>
                <a:ea typeface="微軟正黑體" pitchFamily="34" charset="-120"/>
                <a:cs typeface="Verdana" pitchFamily="34" charset="0"/>
              </a:rPr>
              <a:t>整合</a:t>
            </a:r>
            <a:r>
              <a:rPr lang="zh-TW" altLang="en-US" sz="2000" b="1" smtClean="0">
                <a:solidFill>
                  <a:schemeClr val="accent1">
                    <a:lumMod val="75000"/>
                  </a:schemeClr>
                </a:solidFill>
                <a:latin typeface="微軟正黑體" pitchFamily="34" charset="-120"/>
                <a:ea typeface="微軟正黑體" pitchFamily="34" charset="-120"/>
                <a:cs typeface="Verdana" pitchFamily="34" charset="0"/>
              </a:rPr>
              <a:t>架構</a:t>
            </a:r>
            <a:endParaRPr lang="en-US" altLang="zh-TW" sz="2000" b="1" dirty="0">
              <a:solidFill>
                <a:schemeClr val="accent1">
                  <a:lumMod val="75000"/>
                </a:schemeClr>
              </a:solidFill>
              <a:latin typeface="微軟正黑體" pitchFamily="34" charset="-120"/>
              <a:ea typeface="微軟正黑體" pitchFamily="34" charset="-120"/>
              <a:cs typeface="Verdana" pitchFamily="34" charset="0"/>
            </a:endParaRPr>
          </a:p>
          <a:p>
            <a:pPr marL="450850" lvl="1" indent="-273050" eaLnBrk="1" hangingPunct="1">
              <a:lnSpc>
                <a:spcPts val="2000"/>
              </a:lnSpc>
              <a:spcBef>
                <a:spcPts val="600"/>
              </a:spcBef>
              <a:spcAft>
                <a:spcPts val="600"/>
              </a:spcAft>
              <a:buClrTx/>
              <a:buSzTx/>
              <a:buFont typeface="Arial" pitchFamily="34" charset="0"/>
              <a:buChar char="•"/>
              <a:defRPr/>
            </a:pPr>
            <a:r>
              <a:rPr lang="zh-TW" altLang="zh-TW" sz="2000" dirty="0">
                <a:latin typeface="微軟正黑體" pitchFamily="34" charset="-120"/>
                <a:ea typeface="微軟正黑體" pitchFamily="34" charset="-120"/>
                <a:cs typeface="Times New Roman" panose="02020603050405020304" pitchFamily="18" charset="0"/>
              </a:rPr>
              <a:t>持續</a:t>
            </a:r>
            <a:r>
              <a:rPr lang="zh-TW" altLang="zh-TW" sz="2000" dirty="0" smtClean="0">
                <a:latin typeface="微軟正黑體" pitchFamily="34" charset="-120"/>
                <a:ea typeface="微軟正黑體" pitchFamily="34" charset="-120"/>
                <a:cs typeface="Times New Roman" panose="02020603050405020304" pitchFamily="18" charset="0"/>
              </a:rPr>
              <a:t>開發</a:t>
            </a:r>
            <a:r>
              <a:rPr lang="en-US" altLang="zh-TW" sz="2000" dirty="0">
                <a:latin typeface="微軟正黑體" pitchFamily="34" charset="-120"/>
                <a:ea typeface="微軟正黑體" pitchFamily="34" charset="-120"/>
                <a:cs typeface="Times New Roman" panose="02020603050405020304" pitchFamily="18" charset="0"/>
              </a:rPr>
              <a:t>SDK</a:t>
            </a:r>
            <a:r>
              <a:rPr lang="zh-TW" altLang="zh-TW" sz="2000" dirty="0" smtClean="0">
                <a:latin typeface="微軟正黑體" pitchFamily="34" charset="-120"/>
                <a:ea typeface="微軟正黑體" pitchFamily="34" charset="-120"/>
                <a:cs typeface="Times New Roman" panose="02020603050405020304" pitchFamily="18" charset="0"/>
              </a:rPr>
              <a:t>軟體服務系統</a:t>
            </a:r>
            <a:endParaRPr lang="en-US" altLang="zh-TW" sz="2000" dirty="0" smtClean="0">
              <a:latin typeface="微軟正黑體" pitchFamily="34" charset="-120"/>
              <a:ea typeface="微軟正黑體" pitchFamily="34" charset="-120"/>
              <a:cs typeface="Times New Roman" panose="02020603050405020304" pitchFamily="18" charset="0"/>
            </a:endParaRPr>
          </a:p>
          <a:p>
            <a:pPr marL="450850" lvl="1" indent="-273050" eaLnBrk="1" hangingPunct="1">
              <a:lnSpc>
                <a:spcPts val="2000"/>
              </a:lnSpc>
              <a:spcBef>
                <a:spcPts val="600"/>
              </a:spcBef>
              <a:spcAft>
                <a:spcPts val="600"/>
              </a:spcAft>
              <a:buClrTx/>
              <a:buSzTx/>
              <a:buFont typeface="Arial" pitchFamily="34" charset="0"/>
              <a:buChar char="•"/>
              <a:defRPr/>
            </a:pPr>
            <a:r>
              <a:rPr lang="zh-TW" altLang="en-US" sz="2000" dirty="0" smtClean="0">
                <a:latin typeface="微軟正黑體" pitchFamily="34" charset="-120"/>
                <a:ea typeface="微軟正黑體" pitchFamily="34" charset="-120"/>
                <a:cs typeface="Times New Roman" panose="02020603050405020304" pitchFamily="18" charset="0"/>
              </a:rPr>
              <a:t>通用</a:t>
            </a:r>
            <a:r>
              <a:rPr lang="zh-TW" altLang="en-US" sz="2000" dirty="0">
                <a:latin typeface="微軟正黑體" pitchFamily="34" charset="-120"/>
                <a:ea typeface="微軟正黑體" pitchFamily="34" charset="-120"/>
                <a:cs typeface="Times New Roman" panose="02020603050405020304" pitchFamily="18" charset="0"/>
              </a:rPr>
              <a:t>瀏覽檢視</a:t>
            </a:r>
            <a:r>
              <a:rPr lang="zh-TW" altLang="en-US" sz="2000" dirty="0" smtClean="0">
                <a:latin typeface="微軟正黑體" pitchFamily="34" charset="-120"/>
                <a:ea typeface="微軟正黑體" pitchFamily="34" charset="-120"/>
                <a:cs typeface="Times New Roman" panose="02020603050405020304" pitchFamily="18" charset="0"/>
              </a:rPr>
              <a:t>技術</a:t>
            </a:r>
            <a:endParaRPr lang="en-US" altLang="zh-TW" sz="2000" dirty="0">
              <a:latin typeface="微軟正黑體" pitchFamily="34" charset="-120"/>
              <a:ea typeface="微軟正黑體" pitchFamily="34" charset="-120"/>
              <a:cs typeface="Times New Roman" panose="02020603050405020304" pitchFamily="18" charset="0"/>
            </a:endParaRPr>
          </a:p>
        </p:txBody>
      </p:sp>
      <p:grpSp>
        <p:nvGrpSpPr>
          <p:cNvPr id="14" name="群組 13"/>
          <p:cNvGrpSpPr/>
          <p:nvPr/>
        </p:nvGrpSpPr>
        <p:grpSpPr>
          <a:xfrm>
            <a:off x="5220072" y="4687084"/>
            <a:ext cx="3600401" cy="1622236"/>
            <a:chOff x="5081685" y="4075481"/>
            <a:chExt cx="3906655" cy="1745487"/>
          </a:xfrm>
        </p:grpSpPr>
        <p:sp>
          <p:nvSpPr>
            <p:cNvPr id="15" name="矩形 14"/>
            <p:cNvSpPr/>
            <p:nvPr/>
          </p:nvSpPr>
          <p:spPr>
            <a:xfrm>
              <a:off x="5081938" y="4075481"/>
              <a:ext cx="3906402" cy="1745486"/>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latin typeface="微軟正黑體" pitchFamily="34" charset="-120"/>
                <a:ea typeface="微軟正黑體" pitchFamily="34" charset="-120"/>
              </a:endParaRPr>
            </a:p>
          </p:txBody>
        </p:sp>
        <p:sp>
          <p:nvSpPr>
            <p:cNvPr id="16" name="AutoShape 186"/>
            <p:cNvSpPr>
              <a:spLocks noChangeArrowheads="1"/>
            </p:cNvSpPr>
            <p:nvPr/>
          </p:nvSpPr>
          <p:spPr bwMode="auto">
            <a:xfrm>
              <a:off x="6796376" y="4509107"/>
              <a:ext cx="2041939" cy="1311861"/>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lvl="0">
                <a:buNone/>
              </a:pPr>
              <a:r>
                <a:rPr lang="en-US" altLang="zh-TW" sz="1200" dirty="0">
                  <a:solidFill>
                    <a:schemeClr val="tx1">
                      <a:lumMod val="65000"/>
                      <a:lumOff val="35000"/>
                    </a:schemeClr>
                  </a:solidFill>
                  <a:latin typeface="微軟正黑體" pitchFamily="34" charset="-120"/>
                </a:rPr>
                <a:t>Reduces bit rate with a </a:t>
              </a:r>
              <a:endParaRPr lang="en-US" altLang="zh-TW" sz="1200" dirty="0" smtClean="0">
                <a:solidFill>
                  <a:schemeClr val="tx1">
                    <a:lumMod val="65000"/>
                    <a:lumOff val="35000"/>
                  </a:schemeClr>
                </a:solidFill>
                <a:latin typeface="微軟正黑體" pitchFamily="34" charset="-120"/>
              </a:endParaRPr>
            </a:p>
            <a:p>
              <a:pPr lvl="0">
                <a:buNone/>
              </a:pPr>
              <a:r>
                <a:rPr lang="en-US" altLang="zh-TW" sz="1200" dirty="0" smtClean="0">
                  <a:solidFill>
                    <a:schemeClr val="tx1">
                      <a:lumMod val="65000"/>
                      <a:lumOff val="35000"/>
                    </a:schemeClr>
                  </a:solidFill>
                  <a:latin typeface="微軟正黑體" pitchFamily="34" charset="-120"/>
                </a:rPr>
                <a:t>leap </a:t>
              </a:r>
              <a:r>
                <a:rPr lang="en-US" altLang="zh-TW" sz="1200" dirty="0">
                  <a:solidFill>
                    <a:schemeClr val="tx1">
                      <a:lumMod val="65000"/>
                      <a:lumOff val="35000"/>
                    </a:schemeClr>
                  </a:solidFill>
                  <a:latin typeface="微軟正黑體" pitchFamily="34" charset="-120"/>
                </a:rPr>
                <a:t>forward, compared</a:t>
              </a:r>
            </a:p>
            <a:p>
              <a:pPr lvl="0">
                <a:buNone/>
              </a:pPr>
              <a:r>
                <a:rPr lang="en-US" altLang="zh-TW" sz="1200" dirty="0">
                  <a:solidFill>
                    <a:schemeClr val="tx1">
                      <a:lumMod val="65000"/>
                      <a:lumOff val="35000"/>
                    </a:schemeClr>
                  </a:solidFill>
                  <a:latin typeface="微軟正黑體" pitchFamily="34" charset="-120"/>
                </a:rPr>
                <a:t>to H.265</a:t>
              </a:r>
              <a:r>
                <a:rPr lang="en-US" altLang="zh-TW" sz="1200" dirty="0" smtClean="0">
                  <a:solidFill>
                    <a:schemeClr val="tx1">
                      <a:lumMod val="65000"/>
                      <a:lumOff val="35000"/>
                    </a:schemeClr>
                  </a:solidFill>
                  <a:latin typeface="微軟正黑體" pitchFamily="34" charset="-120"/>
                </a:rPr>
                <a:t>, and maintains</a:t>
              </a:r>
            </a:p>
            <a:p>
              <a:pPr lvl="0">
                <a:buNone/>
              </a:pPr>
              <a:r>
                <a:rPr lang="en-US" altLang="zh-TW" sz="1200" dirty="0" smtClean="0">
                  <a:solidFill>
                    <a:schemeClr val="tx1">
                      <a:lumMod val="65000"/>
                      <a:lumOff val="35000"/>
                    </a:schemeClr>
                  </a:solidFill>
                  <a:latin typeface="微軟正黑體" pitchFamily="34" charset="-120"/>
                </a:rPr>
                <a:t>ideal image at </a:t>
              </a:r>
              <a:r>
                <a:rPr lang="en-US" altLang="zh-TW" sz="1200" dirty="0">
                  <a:solidFill>
                    <a:schemeClr val="tx1">
                      <a:lumMod val="65000"/>
                      <a:lumOff val="35000"/>
                    </a:schemeClr>
                  </a:solidFill>
                  <a:latin typeface="微軟正黑體" pitchFamily="34" charset="-120"/>
                </a:rPr>
                <a:t>4K </a:t>
              </a:r>
              <a:r>
                <a:rPr lang="en-US" altLang="zh-TW" sz="1200" dirty="0" smtClean="0">
                  <a:solidFill>
                    <a:schemeClr val="tx1">
                      <a:lumMod val="65000"/>
                      <a:lumOff val="35000"/>
                    </a:schemeClr>
                  </a:solidFill>
                  <a:latin typeface="微軟正黑體" pitchFamily="34" charset="-120"/>
                </a:rPr>
                <a:t>UHD </a:t>
              </a:r>
              <a:endParaRPr lang="en-US" altLang="zh-TW" sz="1200" dirty="0">
                <a:solidFill>
                  <a:schemeClr val="tx1">
                    <a:lumMod val="65000"/>
                    <a:lumOff val="35000"/>
                  </a:schemeClr>
                </a:solidFill>
                <a:latin typeface="微軟正黑體" pitchFamily="34" charset="-120"/>
              </a:endParaRPr>
            </a:p>
          </p:txBody>
        </p:sp>
        <p:sp>
          <p:nvSpPr>
            <p:cNvPr id="17" name="文字方塊 16"/>
            <p:cNvSpPr txBox="1"/>
            <p:nvPr/>
          </p:nvSpPr>
          <p:spPr>
            <a:xfrm>
              <a:off x="5721129" y="4105659"/>
              <a:ext cx="2659421" cy="430509"/>
            </a:xfrm>
            <a:prstGeom prst="rect">
              <a:avLst/>
            </a:prstGeom>
            <a:noFill/>
            <a:effectLst/>
          </p:spPr>
          <p:txBody>
            <a:bodyPr wrap="square" rtlCol="0">
              <a:spAutoFit/>
            </a:bodyPr>
            <a:lstStyle/>
            <a:p>
              <a:r>
                <a:rPr lang="en-US" altLang="zh-TW" sz="2000" b="1" dirty="0" smtClean="0">
                  <a:effectLst>
                    <a:outerShdw blurRad="60007" dist="310007" dir="7680000" sy="30000" kx="1300200" algn="ctr" rotWithShape="0">
                      <a:prstClr val="black">
                        <a:alpha val="32000"/>
                      </a:prstClr>
                    </a:outerShdw>
                  </a:effectLst>
                  <a:latin typeface="微軟正黑體" pitchFamily="34" charset="-120"/>
                  <a:ea typeface="微軟正黑體" pitchFamily="34" charset="-120"/>
                </a:rPr>
                <a:t>Enhanced H.265</a:t>
              </a:r>
              <a:endParaRPr lang="zh-TW" altLang="en-US" sz="2000" b="1" dirty="0">
                <a:effectLst>
                  <a:outerShdw blurRad="60007" dist="310007" dir="7680000" sy="30000" kx="1300200" algn="ctr" rotWithShape="0">
                    <a:prstClr val="black">
                      <a:alpha val="32000"/>
                    </a:prstClr>
                  </a:outerShdw>
                </a:effectLst>
                <a:latin typeface="微軟正黑體" pitchFamily="34" charset="-120"/>
                <a:ea typeface="微軟正黑體" pitchFamily="34" charset="-120"/>
              </a:endParaRPr>
            </a:p>
          </p:txBody>
        </p:sp>
        <p:grpSp>
          <p:nvGrpSpPr>
            <p:cNvPr id="18" name="群組 17"/>
            <p:cNvGrpSpPr/>
            <p:nvPr/>
          </p:nvGrpSpPr>
          <p:grpSpPr>
            <a:xfrm>
              <a:off x="5081685" y="4509106"/>
              <a:ext cx="1675953" cy="1311861"/>
              <a:chOff x="7348297" y="4638486"/>
              <a:chExt cx="1688198" cy="1199741"/>
            </a:xfrm>
          </p:grpSpPr>
          <p:grpSp>
            <p:nvGrpSpPr>
              <p:cNvPr id="19" name="群組 18"/>
              <p:cNvGrpSpPr/>
              <p:nvPr/>
            </p:nvGrpSpPr>
            <p:grpSpPr>
              <a:xfrm>
                <a:off x="7348549" y="4638486"/>
                <a:ext cx="1687946" cy="1199741"/>
                <a:chOff x="700243" y="2036915"/>
                <a:chExt cx="1309680" cy="967046"/>
              </a:xfrm>
            </p:grpSpPr>
            <p:pic>
              <p:nvPicPr>
                <p:cNvPr id="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0243" y="2513776"/>
                  <a:ext cx="1309680" cy="49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0243" y="2036915"/>
                  <a:ext cx="1309680" cy="48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圓角矩形 19"/>
              <p:cNvSpPr/>
              <p:nvPr/>
            </p:nvSpPr>
            <p:spPr>
              <a:xfrm>
                <a:off x="7348298" y="4650833"/>
                <a:ext cx="548640" cy="173666"/>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700" b="1" dirty="0" smtClean="0">
                    <a:latin typeface="微軟正黑體" pitchFamily="34" charset="-120"/>
                    <a:ea typeface="微軟正黑體" pitchFamily="34" charset="-120"/>
                    <a:cs typeface="Verdana" panose="020B0604030504040204" pitchFamily="34" charset="0"/>
                  </a:rPr>
                  <a:t>Before</a:t>
                </a:r>
                <a:endParaRPr lang="zh-TW" altLang="en-US" sz="700" b="1" dirty="0">
                  <a:latin typeface="微軟正黑體" pitchFamily="34" charset="-120"/>
                  <a:ea typeface="微軟正黑體" pitchFamily="34" charset="-120"/>
                  <a:cs typeface="Verdana" panose="020B0604030504040204" pitchFamily="34" charset="0"/>
                </a:endParaRPr>
              </a:p>
            </p:txBody>
          </p:sp>
          <p:sp>
            <p:nvSpPr>
              <p:cNvPr id="21" name="圓角矩形 20"/>
              <p:cNvSpPr/>
              <p:nvPr/>
            </p:nvSpPr>
            <p:spPr>
              <a:xfrm>
                <a:off x="7348297" y="5230092"/>
                <a:ext cx="548640" cy="173666"/>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700" b="1" dirty="0" smtClean="0">
                    <a:latin typeface="微軟正黑體" pitchFamily="34" charset="-120"/>
                    <a:ea typeface="微軟正黑體" pitchFamily="34" charset="-120"/>
                    <a:cs typeface="Verdana" panose="020B0604030504040204" pitchFamily="34" charset="0"/>
                  </a:rPr>
                  <a:t>After</a:t>
                </a:r>
                <a:endParaRPr lang="zh-TW" altLang="en-US" sz="700" b="1" dirty="0">
                  <a:latin typeface="微軟正黑體" pitchFamily="34" charset="-120"/>
                  <a:ea typeface="微軟正黑體" pitchFamily="34" charset="-120"/>
                  <a:cs typeface="Verdana" panose="020B0604030504040204" pitchFamily="34" charset="0"/>
                </a:endParaRPr>
              </a:p>
            </p:txBody>
          </p:sp>
        </p:grpSp>
      </p:grpSp>
    </p:spTree>
    <p:extLst>
      <p:ext uri="{BB962C8B-B14F-4D97-AF65-F5344CB8AC3E}">
        <p14:creationId xmlns:p14="http://schemas.microsoft.com/office/powerpoint/2010/main" val="3846243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bwMode="auto">
          <a:xfrm>
            <a:off x="466725" y="242888"/>
            <a:ext cx="579352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產品應用</a:t>
            </a:r>
            <a:endParaRPr lang="zh-TW" altLang="en-US" sz="3600" dirty="0">
              <a:solidFill>
                <a:schemeClr val="tx1"/>
              </a:solidFill>
              <a:latin typeface="微軟正黑體" pitchFamily="34" charset="-120"/>
              <a:ea typeface="微軟正黑體" pitchFamily="34" charset="-120"/>
            </a:endParaRPr>
          </a:p>
        </p:txBody>
      </p:sp>
      <p:grpSp>
        <p:nvGrpSpPr>
          <p:cNvPr id="4" name="群組 3"/>
          <p:cNvGrpSpPr/>
          <p:nvPr/>
        </p:nvGrpSpPr>
        <p:grpSpPr>
          <a:xfrm>
            <a:off x="516852" y="961271"/>
            <a:ext cx="2686996" cy="1951640"/>
            <a:chOff x="545549" y="1124747"/>
            <a:chExt cx="2100264" cy="1642319"/>
          </a:xfrm>
        </p:grpSpPr>
        <p:pic>
          <p:nvPicPr>
            <p:cNvPr id="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4859" y="1466966"/>
              <a:ext cx="2090954" cy="13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86"/>
            <p:cNvSpPr>
              <a:spLocks noChangeArrowheads="1"/>
            </p:cNvSpPr>
            <p:nvPr/>
          </p:nvSpPr>
          <p:spPr bwMode="auto">
            <a:xfrm>
              <a:off x="545549" y="1124747"/>
              <a:ext cx="2082519" cy="340213"/>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smtClean="0">
                  <a:solidFill>
                    <a:schemeClr val="tx1">
                      <a:lumMod val="95000"/>
                      <a:lumOff val="5000"/>
                    </a:schemeClr>
                  </a:solidFill>
                  <a:latin typeface="微軟正黑體" pitchFamily="34" charset="-120"/>
                </a:rPr>
                <a:t>港口監管</a:t>
              </a:r>
              <a:endParaRPr lang="en-US" altLang="zh-TW" sz="1800" b="1" dirty="0">
                <a:solidFill>
                  <a:schemeClr val="tx1">
                    <a:lumMod val="95000"/>
                    <a:lumOff val="5000"/>
                  </a:schemeClr>
                </a:solidFill>
                <a:latin typeface="微軟正黑體" pitchFamily="34" charset="-120"/>
              </a:endParaRPr>
            </a:p>
          </p:txBody>
        </p:sp>
      </p:grpSp>
      <p:cxnSp>
        <p:nvCxnSpPr>
          <p:cNvPr id="7" name="直線接點 6"/>
          <p:cNvCxnSpPr>
            <a:stCxn id="25" idx="1"/>
            <a:endCxn id="5" idx="2"/>
          </p:cNvCxnSpPr>
          <p:nvPr/>
        </p:nvCxnSpPr>
        <p:spPr>
          <a:xfrm flipH="1" flipV="1">
            <a:off x="1866306" y="2912911"/>
            <a:ext cx="1644840" cy="69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a:stCxn id="25" idx="1"/>
            <a:endCxn id="23" idx="0"/>
          </p:cNvCxnSpPr>
          <p:nvPr/>
        </p:nvCxnSpPr>
        <p:spPr>
          <a:xfrm flipH="1">
            <a:off x="1875527" y="3608630"/>
            <a:ext cx="1635619" cy="635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a:stCxn id="15" idx="2"/>
            <a:endCxn id="25" idx="3"/>
          </p:cNvCxnSpPr>
          <p:nvPr/>
        </p:nvCxnSpPr>
        <p:spPr>
          <a:xfrm flipH="1">
            <a:off x="5961528" y="2895299"/>
            <a:ext cx="1598802" cy="713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a:stCxn id="20" idx="0"/>
            <a:endCxn id="25" idx="3"/>
          </p:cNvCxnSpPr>
          <p:nvPr/>
        </p:nvCxnSpPr>
        <p:spPr>
          <a:xfrm flipH="1" flipV="1">
            <a:off x="5961528" y="3608630"/>
            <a:ext cx="1602631" cy="612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a:stCxn id="25" idx="0"/>
            <a:endCxn id="28" idx="2"/>
          </p:cNvCxnSpPr>
          <p:nvPr/>
        </p:nvCxnSpPr>
        <p:spPr>
          <a:xfrm flipV="1">
            <a:off x="4736337" y="2912911"/>
            <a:ext cx="504" cy="372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a:stCxn id="17" idx="0"/>
            <a:endCxn id="25" idx="2"/>
          </p:cNvCxnSpPr>
          <p:nvPr/>
        </p:nvCxnSpPr>
        <p:spPr>
          <a:xfrm flipV="1">
            <a:off x="4734543" y="3932275"/>
            <a:ext cx="1794" cy="288813"/>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群組 12"/>
          <p:cNvGrpSpPr/>
          <p:nvPr/>
        </p:nvGrpSpPr>
        <p:grpSpPr>
          <a:xfrm>
            <a:off x="6228184" y="961271"/>
            <a:ext cx="2688703" cy="1934028"/>
            <a:chOff x="6307536" y="945089"/>
            <a:chExt cx="2688703" cy="1934028"/>
          </a:xfrm>
        </p:grpSpPr>
        <p:sp>
          <p:nvSpPr>
            <p:cNvPr id="14" name="AutoShape 186"/>
            <p:cNvSpPr>
              <a:spLocks noChangeArrowheads="1"/>
            </p:cNvSpPr>
            <p:nvPr/>
          </p:nvSpPr>
          <p:spPr bwMode="auto">
            <a:xfrm>
              <a:off x="6339597" y="945089"/>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智慧交通</a:t>
              </a:r>
              <a:endParaRPr lang="en-US" altLang="zh-TW" sz="1800" b="1" dirty="0">
                <a:solidFill>
                  <a:schemeClr val="tx1">
                    <a:lumMod val="95000"/>
                    <a:lumOff val="5000"/>
                  </a:schemeClr>
                </a:solidFill>
                <a:latin typeface="微軟正黑體" pitchFamily="34" charset="-120"/>
              </a:endParaRPr>
            </a:p>
          </p:txBody>
        </p:sp>
        <p:pic>
          <p:nvPicPr>
            <p:cNvPr id="15" name="Picture 2" descr="D:\Users\miki.lee\Desktop\新增資料夾\Adverse Way-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1710" t="4819" r="23077" b="36999"/>
            <a:stretch/>
          </p:blipFill>
          <p:spPr bwMode="auto">
            <a:xfrm>
              <a:off x="6307536" y="1331718"/>
              <a:ext cx="2664292" cy="1547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3398568" y="4221088"/>
            <a:ext cx="2664296" cy="1972462"/>
            <a:chOff x="3419872" y="4365102"/>
            <a:chExt cx="2664296" cy="1972462"/>
          </a:xfrm>
        </p:grpSpPr>
        <p:sp>
          <p:nvSpPr>
            <p:cNvPr id="17" name="AutoShape 186"/>
            <p:cNvSpPr>
              <a:spLocks noChangeArrowheads="1"/>
            </p:cNvSpPr>
            <p:nvPr/>
          </p:nvSpPr>
          <p:spPr bwMode="auto">
            <a:xfrm>
              <a:off x="3427526" y="4365102"/>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機場保安</a:t>
              </a:r>
              <a:endParaRPr lang="en-US" altLang="zh-TW" sz="1800" b="1" dirty="0">
                <a:solidFill>
                  <a:schemeClr val="tx1">
                    <a:lumMod val="95000"/>
                    <a:lumOff val="5000"/>
                  </a:schemeClr>
                </a:solidFill>
                <a:latin typeface="微軟正黑體" pitchFamily="34" charset="-120"/>
              </a:endParaRPr>
            </a:p>
          </p:txBody>
        </p:sp>
        <p:pic>
          <p:nvPicPr>
            <p:cNvPr id="18" name="Picture 3" descr="d:\Users\albert.huang\Desktop\imagesCAZJP9S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19872" y="4802866"/>
              <a:ext cx="2655241" cy="1534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群組 18"/>
          <p:cNvGrpSpPr/>
          <p:nvPr/>
        </p:nvGrpSpPr>
        <p:grpSpPr>
          <a:xfrm>
            <a:off x="6228184" y="4221088"/>
            <a:ext cx="2664296" cy="1972409"/>
            <a:chOff x="3400503" y="939925"/>
            <a:chExt cx="2664296" cy="1972409"/>
          </a:xfrm>
        </p:grpSpPr>
        <p:sp>
          <p:nvSpPr>
            <p:cNvPr id="20" name="AutoShape 186"/>
            <p:cNvSpPr>
              <a:spLocks noChangeArrowheads="1"/>
            </p:cNvSpPr>
            <p:nvPr/>
          </p:nvSpPr>
          <p:spPr bwMode="auto">
            <a:xfrm>
              <a:off x="3408157" y="939925"/>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smtClean="0">
                  <a:solidFill>
                    <a:schemeClr val="tx1">
                      <a:lumMod val="95000"/>
                      <a:lumOff val="5000"/>
                    </a:schemeClr>
                  </a:solidFill>
                  <a:latin typeface="微軟正黑體" pitchFamily="34" charset="-120"/>
                </a:rPr>
                <a:t>城市安全</a:t>
              </a:r>
              <a:endParaRPr lang="en-US" altLang="zh-TW" sz="1800" b="1" dirty="0">
                <a:solidFill>
                  <a:schemeClr val="tx1">
                    <a:lumMod val="95000"/>
                    <a:lumOff val="5000"/>
                  </a:schemeClr>
                </a:solidFill>
                <a:latin typeface="微軟正黑體" pitchFamily="34" charset="-120"/>
              </a:endParaRPr>
            </a:p>
          </p:txBody>
        </p:sp>
        <p:pic>
          <p:nvPicPr>
            <p:cNvPr id="21" name="圖片 20"/>
            <p:cNvPicPr>
              <a:picLocks noChangeAspect="1"/>
            </p:cNvPicPr>
            <p:nvPr/>
          </p:nvPicPr>
          <p:blipFill rotWithShape="1">
            <a:blip r:embed="rId5" cstate="screen">
              <a:extLst>
                <a:ext uri="{28A0092B-C50C-407E-A947-70E740481C1C}">
                  <a14:useLocalDpi xmlns:a14="http://schemas.microsoft.com/office/drawing/2010/main"/>
                </a:ext>
              </a:extLst>
            </a:blip>
            <a:srcRect t="-17"/>
            <a:stretch/>
          </p:blipFill>
          <p:spPr>
            <a:xfrm>
              <a:off x="3400503" y="1371975"/>
              <a:ext cx="2664292" cy="1540359"/>
            </a:xfrm>
            <a:prstGeom prst="rect">
              <a:avLst/>
            </a:prstGeom>
          </p:spPr>
        </p:pic>
      </p:grpSp>
      <p:grpSp>
        <p:nvGrpSpPr>
          <p:cNvPr id="22" name="群組 21"/>
          <p:cNvGrpSpPr/>
          <p:nvPr/>
        </p:nvGrpSpPr>
        <p:grpSpPr>
          <a:xfrm>
            <a:off x="528763" y="4244300"/>
            <a:ext cx="2675085" cy="1949251"/>
            <a:chOff x="456755" y="4388314"/>
            <a:chExt cx="2675085" cy="1949251"/>
          </a:xfrm>
        </p:grpSpPr>
        <p:sp>
          <p:nvSpPr>
            <p:cNvPr id="23" name="AutoShape 186"/>
            <p:cNvSpPr>
              <a:spLocks noChangeArrowheads="1"/>
            </p:cNvSpPr>
            <p:nvPr/>
          </p:nvSpPr>
          <p:spPr bwMode="auto">
            <a:xfrm>
              <a:off x="475198" y="4388314"/>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醫療看護</a:t>
              </a:r>
              <a:endParaRPr lang="en-US" altLang="zh-TW" sz="1800" b="1" dirty="0">
                <a:solidFill>
                  <a:schemeClr val="tx1">
                    <a:lumMod val="95000"/>
                    <a:lumOff val="5000"/>
                  </a:schemeClr>
                </a:solidFill>
                <a:latin typeface="微軟正黑體" pitchFamily="34" charset="-120"/>
              </a:endParaRPr>
            </a:p>
          </p:txBody>
        </p:sp>
        <p:pic>
          <p:nvPicPr>
            <p:cNvPr id="24" name="Picture 6" descr="d:\Users\albert.huang\Desktop\未命名.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6755" y="4822186"/>
              <a:ext cx="2675085" cy="151537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D:\Users\albert.huang\Pictures\Topview new logo.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1146" y="3284984"/>
            <a:ext cx="2450382" cy="64729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群組 25"/>
          <p:cNvGrpSpPr/>
          <p:nvPr/>
        </p:nvGrpSpPr>
        <p:grpSpPr>
          <a:xfrm>
            <a:off x="3419872" y="963661"/>
            <a:ext cx="2678019" cy="1949250"/>
            <a:chOff x="6325870" y="4388314"/>
            <a:chExt cx="2678019" cy="1949250"/>
          </a:xfrm>
        </p:grpSpPr>
        <p:sp>
          <p:nvSpPr>
            <p:cNvPr id="27" name="AutoShape 186"/>
            <p:cNvSpPr>
              <a:spLocks noChangeArrowheads="1"/>
            </p:cNvSpPr>
            <p:nvPr/>
          </p:nvSpPr>
          <p:spPr bwMode="auto">
            <a:xfrm>
              <a:off x="6347247" y="4388314"/>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賭</a:t>
              </a:r>
              <a:r>
                <a:rPr lang="zh-TW" altLang="en-US" sz="1800" b="1" dirty="0" smtClean="0">
                  <a:solidFill>
                    <a:schemeClr val="tx1">
                      <a:lumMod val="95000"/>
                      <a:lumOff val="5000"/>
                    </a:schemeClr>
                  </a:solidFill>
                  <a:latin typeface="微軟正黑體" pitchFamily="34" charset="-120"/>
                </a:rPr>
                <a:t>場</a:t>
              </a:r>
              <a:r>
                <a:rPr lang="zh-TW" altLang="en-US" sz="1800" b="1" dirty="0">
                  <a:solidFill>
                    <a:schemeClr val="tx1">
                      <a:lumMod val="95000"/>
                      <a:lumOff val="5000"/>
                    </a:schemeClr>
                  </a:solidFill>
                  <a:latin typeface="微軟正黑體" pitchFamily="34" charset="-120"/>
                </a:rPr>
                <a:t>管理</a:t>
              </a:r>
              <a:endParaRPr lang="en-US" altLang="zh-TW" sz="1800" b="1" dirty="0">
                <a:solidFill>
                  <a:schemeClr val="tx1">
                    <a:lumMod val="95000"/>
                    <a:lumOff val="5000"/>
                  </a:schemeClr>
                </a:solidFill>
                <a:latin typeface="微軟正黑體" pitchFamily="34" charset="-120"/>
              </a:endParaRPr>
            </a:p>
          </p:txBody>
        </p:sp>
        <p:pic>
          <p:nvPicPr>
            <p:cNvPr id="28" name="Picture 2" descr="d:\Users\albert.huang\Desktop\未命名.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25870" y="4792500"/>
              <a:ext cx="2633937" cy="15450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063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bwMode="auto">
          <a:xfrm>
            <a:off x="466725" y="242888"/>
            <a:ext cx="702050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產品介紹 </a:t>
            </a:r>
            <a:r>
              <a:rPr lang="en-US" altLang="zh-TW" sz="3000" dirty="0" smtClean="0">
                <a:solidFill>
                  <a:schemeClr val="tx1"/>
                </a:solidFill>
                <a:latin typeface="微軟正黑體" pitchFamily="34" charset="-120"/>
                <a:ea typeface="微軟正黑體" pitchFamily="34" charset="-120"/>
              </a:rPr>
              <a:t>Full-Range </a:t>
            </a:r>
            <a:r>
              <a:rPr lang="en-US" altLang="zh-TW" sz="3000" dirty="0">
                <a:solidFill>
                  <a:schemeClr val="tx1"/>
                </a:solidFill>
                <a:latin typeface="微軟正黑體" pitchFamily="34" charset="-120"/>
                <a:ea typeface="微軟正黑體" pitchFamily="34" charset="-120"/>
              </a:rPr>
              <a:t>IP </a:t>
            </a:r>
            <a:r>
              <a:rPr lang="en-US" altLang="zh-TW" sz="3000" dirty="0" smtClean="0">
                <a:solidFill>
                  <a:schemeClr val="tx1"/>
                </a:solidFill>
                <a:latin typeface="微軟正黑體" pitchFamily="34" charset="-120"/>
                <a:ea typeface="微軟正黑體" pitchFamily="34" charset="-120"/>
              </a:rPr>
              <a:t>Cam</a:t>
            </a:r>
            <a:endParaRPr lang="zh-TW" altLang="en-US" sz="3000" dirty="0">
              <a:solidFill>
                <a:schemeClr val="tx1"/>
              </a:solidFill>
              <a:latin typeface="微軟正黑體" pitchFamily="34" charset="-120"/>
              <a:ea typeface="微軟正黑體" pitchFamily="34" charset="-120"/>
            </a:endParaRPr>
          </a:p>
        </p:txBody>
      </p:sp>
      <p:grpSp>
        <p:nvGrpSpPr>
          <p:cNvPr id="4" name="群組 3"/>
          <p:cNvGrpSpPr/>
          <p:nvPr/>
        </p:nvGrpSpPr>
        <p:grpSpPr>
          <a:xfrm>
            <a:off x="107505" y="3020186"/>
            <a:ext cx="8961065" cy="3837814"/>
            <a:chOff x="175028" y="2385597"/>
            <a:chExt cx="8488966" cy="3796980"/>
          </a:xfrm>
        </p:grpSpPr>
        <p:sp>
          <p:nvSpPr>
            <p:cNvPr id="5" name="Shape 111"/>
            <p:cNvSpPr/>
            <p:nvPr/>
          </p:nvSpPr>
          <p:spPr>
            <a:xfrm>
              <a:off x="1243230" y="2734665"/>
              <a:ext cx="7328554" cy="903025"/>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 name="Shape 112"/>
            <p:cNvSpPr/>
            <p:nvPr/>
          </p:nvSpPr>
          <p:spPr>
            <a:xfrm>
              <a:off x="1169960" y="3590934"/>
              <a:ext cx="7401824" cy="903025"/>
            </a:xfrm>
            <a:prstGeom prst="rect">
              <a:avLst/>
            </a:prstGeom>
            <a:solidFill>
              <a:srgbClr val="5B89C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 name="Shape 113"/>
            <p:cNvSpPr/>
            <p:nvPr/>
          </p:nvSpPr>
          <p:spPr>
            <a:xfrm>
              <a:off x="1181318" y="4446843"/>
              <a:ext cx="7390466" cy="917596"/>
            </a:xfrm>
            <a:prstGeom prst="rect">
              <a:avLst/>
            </a:prstGeom>
            <a:solidFill>
              <a:srgbClr val="A0BBD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14"/>
            <p:cNvSpPr/>
            <p:nvPr/>
          </p:nvSpPr>
          <p:spPr>
            <a:xfrm>
              <a:off x="1169960" y="5308641"/>
              <a:ext cx="7401826" cy="873936"/>
            </a:xfrm>
            <a:prstGeom prst="rect">
              <a:avLst/>
            </a:prstGeom>
            <a:solidFill>
              <a:srgbClr val="C5D5E9"/>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 name="Shape 115"/>
            <p:cNvSpPr/>
            <p:nvPr/>
          </p:nvSpPr>
          <p:spPr>
            <a:xfrm rot="16200000">
              <a:off x="216320" y="2344305"/>
              <a:ext cx="1252092" cy="1334675"/>
            </a:xfrm>
            <a:prstGeom prst="homePlate">
              <a:avLst>
                <a:gd name="adj" fmla="val 28456"/>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 name="Shape 116"/>
            <p:cNvSpPr/>
            <p:nvPr/>
          </p:nvSpPr>
          <p:spPr>
            <a:xfrm rot="16200000">
              <a:off x="234034" y="3182950"/>
              <a:ext cx="1216663" cy="1334675"/>
            </a:xfrm>
            <a:prstGeom prst="homePlate">
              <a:avLst>
                <a:gd name="adj" fmla="val 28456"/>
              </a:avLst>
            </a:prstGeom>
            <a:solidFill>
              <a:srgbClr val="5B89C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 name="Shape 117"/>
            <p:cNvSpPr/>
            <p:nvPr/>
          </p:nvSpPr>
          <p:spPr>
            <a:xfrm rot="16200000">
              <a:off x="239336" y="4034008"/>
              <a:ext cx="1206061" cy="1334675"/>
            </a:xfrm>
            <a:prstGeom prst="homePlate">
              <a:avLst>
                <a:gd name="adj" fmla="val 28456"/>
              </a:avLst>
            </a:prstGeom>
            <a:solidFill>
              <a:srgbClr val="A0BBD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 name="Shape 118"/>
            <p:cNvSpPr/>
            <p:nvPr/>
          </p:nvSpPr>
          <p:spPr>
            <a:xfrm rot="16200000">
              <a:off x="228416" y="4901284"/>
              <a:ext cx="1227905" cy="1334675"/>
            </a:xfrm>
            <a:prstGeom prst="homePlate">
              <a:avLst>
                <a:gd name="adj" fmla="val 28456"/>
              </a:avLst>
            </a:prstGeom>
            <a:solidFill>
              <a:srgbClr val="C5D5E9"/>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 name="Shape 119"/>
            <p:cNvSpPr txBox="1"/>
            <p:nvPr/>
          </p:nvSpPr>
          <p:spPr>
            <a:xfrm>
              <a:off x="201408" y="5307054"/>
              <a:ext cx="1338753"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a:solidFill>
                    <a:srgbClr val="0C0C0C"/>
                  </a:solidFill>
                  <a:latin typeface="Calibri"/>
                  <a:ea typeface="Calibri"/>
                  <a:cs typeface="Calibri"/>
                  <a:sym typeface="Calibri"/>
                </a:rPr>
                <a:t>Essential</a:t>
              </a:r>
            </a:p>
            <a:p>
              <a:pPr marL="0" marR="0" lvl="0" indent="0" algn="ctr" rtl="0">
                <a:spcBef>
                  <a:spcPts val="560"/>
                </a:spcBef>
                <a:spcAft>
                  <a:spcPts val="0"/>
                </a:spcAft>
                <a:buSzPct val="25000"/>
                <a:buNone/>
              </a:pPr>
              <a:r>
                <a:rPr lang="en-US" sz="1600">
                  <a:solidFill>
                    <a:srgbClr val="0C0C0C"/>
                  </a:solidFill>
                  <a:latin typeface="Calibri"/>
                  <a:ea typeface="Calibri"/>
                  <a:cs typeface="Calibri"/>
                  <a:sym typeface="Calibri"/>
                </a:rPr>
                <a:t>H.264</a:t>
              </a:r>
            </a:p>
          </p:txBody>
        </p:sp>
        <p:sp>
          <p:nvSpPr>
            <p:cNvPr id="14" name="Shape 120"/>
            <p:cNvSpPr txBox="1"/>
            <p:nvPr/>
          </p:nvSpPr>
          <p:spPr>
            <a:xfrm>
              <a:off x="208086" y="4307257"/>
              <a:ext cx="1325398"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dirty="0">
                  <a:solidFill>
                    <a:srgbClr val="0C0C0C"/>
                  </a:solidFill>
                  <a:latin typeface="Calibri"/>
                  <a:ea typeface="Calibri"/>
                  <a:cs typeface="Calibri"/>
                  <a:sym typeface="Calibri"/>
                </a:rPr>
                <a:t>Essential</a:t>
              </a:r>
            </a:p>
            <a:p>
              <a:pPr marL="0" marR="0" lvl="0" indent="0" algn="ctr" rtl="0">
                <a:spcBef>
                  <a:spcPts val="560"/>
                </a:spcBef>
                <a:spcAft>
                  <a:spcPts val="0"/>
                </a:spcAft>
                <a:buSzPct val="25000"/>
                <a:buNone/>
              </a:pPr>
              <a:r>
                <a:rPr lang="en-US" sz="1600" b="1" dirty="0" smtClean="0">
                  <a:solidFill>
                    <a:srgbClr val="0C0C0C"/>
                  </a:solidFill>
                  <a:latin typeface="Calibri"/>
                  <a:ea typeface="Calibri"/>
                  <a:cs typeface="Calibri"/>
                  <a:sym typeface="Calibri"/>
                </a:rPr>
                <a:t>UVC</a:t>
              </a:r>
              <a:endParaRPr lang="en-US" sz="1600" b="1" dirty="0">
                <a:solidFill>
                  <a:srgbClr val="0C0C0C"/>
                </a:solidFill>
                <a:latin typeface="Calibri"/>
                <a:ea typeface="Calibri"/>
                <a:cs typeface="Calibri"/>
                <a:sym typeface="Calibri"/>
              </a:endParaRPr>
            </a:p>
          </p:txBody>
        </p:sp>
        <p:sp>
          <p:nvSpPr>
            <p:cNvPr id="15" name="Shape 121"/>
            <p:cNvSpPr txBox="1"/>
            <p:nvPr/>
          </p:nvSpPr>
          <p:spPr>
            <a:xfrm>
              <a:off x="187183" y="3450330"/>
              <a:ext cx="1367203"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a:solidFill>
                    <a:schemeClr val="lt1"/>
                  </a:solidFill>
                  <a:latin typeface="Calibri"/>
                  <a:ea typeface="Calibri"/>
                  <a:cs typeface="Calibri"/>
                  <a:sym typeface="Calibri"/>
                </a:rPr>
                <a:t>Versatile</a:t>
              </a:r>
            </a:p>
            <a:p>
              <a:pPr marL="0" marR="0" lvl="0" indent="0" algn="ctr" rtl="0">
                <a:spcBef>
                  <a:spcPts val="560"/>
                </a:spcBef>
                <a:spcAft>
                  <a:spcPts val="0"/>
                </a:spcAft>
                <a:buSzPct val="25000"/>
                <a:buNone/>
              </a:pPr>
              <a:r>
                <a:rPr lang="en-US" sz="1600">
                  <a:solidFill>
                    <a:schemeClr val="lt1"/>
                  </a:solidFill>
                  <a:latin typeface="Calibri"/>
                  <a:ea typeface="Calibri"/>
                  <a:cs typeface="Calibri"/>
                  <a:sym typeface="Calibri"/>
                </a:rPr>
                <a:t>H.264</a:t>
              </a:r>
            </a:p>
          </p:txBody>
        </p:sp>
        <p:sp>
          <p:nvSpPr>
            <p:cNvPr id="16" name="Shape 122"/>
            <p:cNvSpPr txBox="1"/>
            <p:nvPr/>
          </p:nvSpPr>
          <p:spPr>
            <a:xfrm>
              <a:off x="214110" y="2588093"/>
              <a:ext cx="1313350"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dirty="0">
                  <a:solidFill>
                    <a:schemeClr val="lt1"/>
                  </a:solidFill>
                  <a:latin typeface="Calibri"/>
                  <a:ea typeface="Calibri"/>
                  <a:cs typeface="Calibri"/>
                  <a:sym typeface="Calibri"/>
                </a:rPr>
                <a:t>Versatile</a:t>
              </a:r>
            </a:p>
            <a:p>
              <a:pPr marL="0" marR="0" lvl="0" indent="0" algn="ctr" rtl="0">
                <a:spcBef>
                  <a:spcPts val="560"/>
                </a:spcBef>
                <a:spcAft>
                  <a:spcPts val="0"/>
                </a:spcAft>
                <a:buSzPct val="25000"/>
                <a:buNone/>
              </a:pPr>
              <a:r>
                <a:rPr lang="en-US" sz="1600" b="1" dirty="0" smtClean="0">
                  <a:solidFill>
                    <a:schemeClr val="lt1"/>
                  </a:solidFill>
                  <a:latin typeface="Calibri"/>
                  <a:ea typeface="Calibri"/>
                  <a:cs typeface="Calibri"/>
                  <a:sym typeface="Calibri"/>
                </a:rPr>
                <a:t>UVC</a:t>
              </a:r>
              <a:endParaRPr lang="en-US" sz="1600" b="1" dirty="0">
                <a:solidFill>
                  <a:schemeClr val="lt1"/>
                </a:solidFill>
                <a:latin typeface="Calibri"/>
                <a:ea typeface="Calibri"/>
                <a:cs typeface="Calibri"/>
                <a:sym typeface="Calibri"/>
              </a:endParaRPr>
            </a:p>
          </p:txBody>
        </p:sp>
        <p:sp>
          <p:nvSpPr>
            <p:cNvPr id="17" name="Shape 123"/>
            <p:cNvSpPr txBox="1"/>
            <p:nvPr/>
          </p:nvSpPr>
          <p:spPr>
            <a:xfrm>
              <a:off x="1428956" y="5320811"/>
              <a:ext cx="1238649"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alibri"/>
                  <a:ea typeface="Calibri"/>
                  <a:cs typeface="Calibri"/>
                  <a:sym typeface="Calibri"/>
                </a:rPr>
                <a:t>3/2MP@30</a:t>
              </a:r>
              <a:r>
                <a:rPr lang="en-US" sz="1200" dirty="0">
                  <a:solidFill>
                    <a:srgbClr val="FF0000"/>
                  </a:solidFill>
                  <a:latin typeface="Calibri"/>
                  <a:ea typeface="Calibri"/>
                  <a:cs typeface="Calibri"/>
                  <a:sym typeface="Calibri"/>
                </a:rPr>
                <a:t> </a:t>
              </a:r>
            </a:p>
            <a:p>
              <a:pPr marL="0" marR="0" lvl="0" indent="0" algn="l" rtl="0">
                <a:spcBef>
                  <a:spcPts val="0"/>
                </a:spcBef>
                <a:buSzPct val="25000"/>
                <a:buNone/>
              </a:pPr>
              <a:r>
                <a:rPr lang="en-US" sz="1200" dirty="0">
                  <a:solidFill>
                    <a:schemeClr val="dk1"/>
                  </a:solidFill>
                  <a:latin typeface="Calibri"/>
                  <a:ea typeface="Calibri"/>
                  <a:cs typeface="Calibri"/>
                  <a:sym typeface="Calibri"/>
                </a:rPr>
                <a:t>Enhanced H.264</a:t>
              </a:r>
            </a:p>
            <a:p>
              <a:pPr marL="0" marR="0" lvl="0" indent="0" algn="l" rtl="0">
                <a:spcBef>
                  <a:spcPts val="0"/>
                </a:spcBef>
                <a:buSzPct val="25000"/>
                <a:buNone/>
              </a:pPr>
              <a:r>
                <a:rPr lang="en-US" sz="1200" dirty="0">
                  <a:solidFill>
                    <a:schemeClr val="dk1"/>
                  </a:solidFill>
                  <a:latin typeface="Calibri"/>
                  <a:ea typeface="Calibri"/>
                  <a:cs typeface="Calibri"/>
                  <a:sym typeface="Calibri"/>
                </a:rPr>
                <a:t>Cost </a:t>
              </a:r>
              <a:r>
                <a:rPr lang="en-US" sz="1200" dirty="0" smtClean="0">
                  <a:solidFill>
                    <a:schemeClr val="dk1"/>
                  </a:solidFill>
                  <a:latin typeface="Calibri"/>
                  <a:ea typeface="Calibri"/>
                  <a:cs typeface="Calibri"/>
                  <a:sym typeface="Calibri"/>
                </a:rPr>
                <a:t>effective</a:t>
              </a:r>
              <a:endParaRPr lang="en-US" sz="1200" dirty="0">
                <a:solidFill>
                  <a:schemeClr val="dk1"/>
                </a:solidFill>
                <a:latin typeface="Calibri"/>
                <a:ea typeface="Calibri"/>
                <a:cs typeface="Calibri"/>
                <a:sym typeface="Calibri"/>
              </a:endParaRPr>
            </a:p>
          </p:txBody>
        </p:sp>
        <p:pic>
          <p:nvPicPr>
            <p:cNvPr id="18" name="Shape 1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57291" y="5601354"/>
              <a:ext cx="753683" cy="509500"/>
            </a:xfrm>
            <a:prstGeom prst="rect">
              <a:avLst/>
            </a:prstGeom>
            <a:noFill/>
            <a:ln>
              <a:noFill/>
            </a:ln>
          </p:spPr>
        </p:pic>
        <p:sp>
          <p:nvSpPr>
            <p:cNvPr id="19" name="Shape 125"/>
            <p:cNvSpPr txBox="1"/>
            <p:nvPr/>
          </p:nvSpPr>
          <p:spPr>
            <a:xfrm>
              <a:off x="3092218" y="5364439"/>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Box</a:t>
              </a:r>
            </a:p>
          </p:txBody>
        </p:sp>
        <p:sp>
          <p:nvSpPr>
            <p:cNvPr id="20" name="Shape 127"/>
            <p:cNvSpPr txBox="1"/>
            <p:nvPr/>
          </p:nvSpPr>
          <p:spPr>
            <a:xfrm>
              <a:off x="3892352" y="5364443"/>
              <a:ext cx="83548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Mini Dome</a:t>
              </a:r>
            </a:p>
          </p:txBody>
        </p:sp>
        <p:pic>
          <p:nvPicPr>
            <p:cNvPr id="21" name="Shape 128" descr="D:\miki work\產品圖\72dpi\U101RF.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86507" y="5599504"/>
              <a:ext cx="564597" cy="513203"/>
            </a:xfrm>
            <a:prstGeom prst="rect">
              <a:avLst/>
            </a:prstGeom>
            <a:noFill/>
            <a:ln>
              <a:noFill/>
            </a:ln>
          </p:spPr>
        </p:pic>
        <p:sp>
          <p:nvSpPr>
            <p:cNvPr id="22" name="Shape 129"/>
            <p:cNvSpPr txBox="1"/>
            <p:nvPr/>
          </p:nvSpPr>
          <p:spPr>
            <a:xfrm>
              <a:off x="4853468" y="5364516"/>
              <a:ext cx="830677"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Mini Bullet</a:t>
              </a:r>
            </a:p>
          </p:txBody>
        </p:sp>
        <p:sp>
          <p:nvSpPr>
            <p:cNvPr id="23" name="Shape 130"/>
            <p:cNvSpPr txBox="1"/>
            <p:nvPr/>
          </p:nvSpPr>
          <p:spPr>
            <a:xfrm>
              <a:off x="1428956" y="4452827"/>
              <a:ext cx="1663262"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smtClean="0">
                  <a:solidFill>
                    <a:schemeClr val="dk1"/>
                  </a:solidFill>
                  <a:latin typeface="Calibri"/>
                  <a:ea typeface="Calibri"/>
                  <a:cs typeface="Calibri"/>
                  <a:sym typeface="Calibri"/>
                </a:rPr>
                <a:t>4/3/2MP@30 </a:t>
              </a:r>
              <a:endParaRPr lang="en-US" sz="1200" b="1" dirty="0">
                <a:solidFill>
                  <a:schemeClr val="dk1"/>
                </a:solidFill>
                <a:latin typeface="Calibri"/>
                <a:ea typeface="Calibri"/>
                <a:cs typeface="Calibri"/>
                <a:sym typeface="Calibri"/>
              </a:endParaRPr>
            </a:p>
            <a:p>
              <a:pPr marL="0" marR="0" lvl="0" indent="0" algn="l" rtl="0">
                <a:spcBef>
                  <a:spcPts val="0"/>
                </a:spcBef>
                <a:buSzPct val="25000"/>
                <a:buNone/>
              </a:pPr>
              <a:r>
                <a:rPr lang="en-US" sz="1200" b="1" dirty="0">
                  <a:solidFill>
                    <a:schemeClr val="dk1"/>
                  </a:solidFill>
                  <a:latin typeface="Calibri"/>
                  <a:ea typeface="Calibri"/>
                  <a:cs typeface="Calibri"/>
                  <a:sym typeface="Calibri"/>
                </a:rPr>
                <a:t>Enhanced </a:t>
              </a:r>
              <a:r>
                <a:rPr lang="en-US" sz="1200" b="1" dirty="0" smtClean="0">
                  <a:solidFill>
                    <a:schemeClr val="dk1"/>
                  </a:solidFill>
                  <a:latin typeface="Calibri"/>
                  <a:ea typeface="Calibri"/>
                  <a:cs typeface="Calibri"/>
                  <a:sym typeface="Calibri"/>
                </a:rPr>
                <a:t>UVC</a:t>
              </a:r>
              <a:endParaRPr lang="en-US" sz="1200" b="1" dirty="0">
                <a:solidFill>
                  <a:schemeClr val="dk1"/>
                </a:solidFill>
                <a:latin typeface="Calibri"/>
                <a:ea typeface="Calibri"/>
                <a:cs typeface="Calibri"/>
                <a:sym typeface="Calibri"/>
              </a:endParaRPr>
            </a:p>
            <a:p>
              <a:pPr marL="0" marR="0" lvl="0" indent="0" algn="l" rtl="0">
                <a:spcBef>
                  <a:spcPts val="0"/>
                </a:spcBef>
                <a:buSzPct val="25000"/>
                <a:buNone/>
              </a:pPr>
              <a:r>
                <a:rPr lang="en-US" sz="1200" b="1" dirty="0">
                  <a:solidFill>
                    <a:schemeClr val="dk1"/>
                  </a:solidFill>
                  <a:latin typeface="Calibri"/>
                  <a:ea typeface="Calibri"/>
                  <a:cs typeface="Calibri"/>
                  <a:sym typeface="Calibri"/>
                </a:rPr>
                <a:t>True </a:t>
              </a:r>
              <a:r>
                <a:rPr lang="en-US" sz="1200" b="1" dirty="0" smtClean="0">
                  <a:solidFill>
                    <a:schemeClr val="dk1"/>
                  </a:solidFill>
                  <a:latin typeface="Calibri"/>
                  <a:ea typeface="Calibri"/>
                  <a:cs typeface="Calibri"/>
                  <a:sym typeface="Calibri"/>
                </a:rPr>
                <a:t>WDR</a:t>
              </a:r>
              <a:endParaRPr lang="en-US" sz="1200" b="1" dirty="0">
                <a:solidFill>
                  <a:schemeClr val="dk1"/>
                </a:solidFill>
                <a:latin typeface="Calibri"/>
                <a:ea typeface="Calibri"/>
                <a:cs typeface="Calibri"/>
                <a:sym typeface="Calibri"/>
              </a:endParaRPr>
            </a:p>
          </p:txBody>
        </p:sp>
        <p:sp>
          <p:nvSpPr>
            <p:cNvPr id="24" name="Shape 132"/>
            <p:cNvSpPr txBox="1"/>
            <p:nvPr/>
          </p:nvSpPr>
          <p:spPr>
            <a:xfrm>
              <a:off x="7709888" y="4469192"/>
              <a:ext cx="954106" cy="390152"/>
            </a:xfrm>
            <a:prstGeom prst="rect">
              <a:avLst/>
            </a:prstGeom>
            <a:noFill/>
            <a:ln>
              <a:noFill/>
            </a:ln>
          </p:spPr>
          <p:txBody>
            <a:bodyPr lIns="91425" tIns="45700" rIns="91425" bIns="45700" anchor="t" anchorCtr="0">
              <a:noAutofit/>
            </a:bodyPr>
            <a:lstStyle/>
            <a:p>
              <a:pPr lvl="0">
                <a:buSzPct val="25000"/>
              </a:pPr>
              <a:r>
                <a:rPr lang="en-US" sz="1100" b="1" dirty="0" smtClean="0">
                  <a:solidFill>
                    <a:schemeClr val="dk1"/>
                  </a:solidFill>
                  <a:latin typeface="Calibri"/>
                  <a:ea typeface="Calibri"/>
                  <a:cs typeface="Calibri"/>
                  <a:sym typeface="Calibri"/>
                </a:rPr>
                <a:t>Indoor </a:t>
              </a:r>
              <a:r>
                <a:rPr lang="en-US" altLang="zh-TW" sz="1100" b="1" dirty="0" smtClean="0">
                  <a:solidFill>
                    <a:schemeClr val="dk1"/>
                  </a:solidFill>
                  <a:latin typeface="Calibri"/>
                  <a:ea typeface="Calibri"/>
                  <a:cs typeface="Calibri"/>
                  <a:sym typeface="Calibri"/>
                </a:rPr>
                <a:t>Mini </a:t>
              </a:r>
              <a:r>
                <a:rPr lang="en-US" altLang="zh-TW" sz="1100" b="1" dirty="0">
                  <a:solidFill>
                    <a:schemeClr val="dk1"/>
                  </a:solidFill>
                  <a:latin typeface="Calibri"/>
                  <a:ea typeface="Calibri"/>
                  <a:cs typeface="Calibri"/>
                  <a:sym typeface="Calibri"/>
                </a:rPr>
                <a:t>Fixed </a:t>
              </a:r>
              <a:r>
                <a:rPr lang="en-US" altLang="zh-TW" sz="1100" b="1" dirty="0" smtClean="0">
                  <a:solidFill>
                    <a:schemeClr val="dk1"/>
                  </a:solidFill>
                  <a:latin typeface="Calibri"/>
                  <a:ea typeface="Calibri"/>
                  <a:cs typeface="Calibri"/>
                  <a:sym typeface="Calibri"/>
                </a:rPr>
                <a:t>Dome</a:t>
              </a:r>
              <a:endParaRPr lang="en-US" altLang="zh-TW" sz="1100" b="1" dirty="0">
                <a:solidFill>
                  <a:schemeClr val="dk1"/>
                </a:solidFill>
                <a:latin typeface="Calibri"/>
                <a:ea typeface="Calibri"/>
                <a:cs typeface="Calibri"/>
                <a:sym typeface="Calibri"/>
              </a:endParaRPr>
            </a:p>
          </p:txBody>
        </p:sp>
        <p:sp>
          <p:nvSpPr>
            <p:cNvPr id="25" name="Shape 133"/>
            <p:cNvSpPr txBox="1"/>
            <p:nvPr/>
          </p:nvSpPr>
          <p:spPr>
            <a:xfrm>
              <a:off x="3762596" y="4469193"/>
              <a:ext cx="109499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Outdoor Dome</a:t>
              </a:r>
            </a:p>
          </p:txBody>
        </p:sp>
        <p:sp>
          <p:nvSpPr>
            <p:cNvPr id="26" name="Shape 135"/>
            <p:cNvSpPr txBox="1"/>
            <p:nvPr/>
          </p:nvSpPr>
          <p:spPr>
            <a:xfrm>
              <a:off x="4853468" y="4469193"/>
              <a:ext cx="830677"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a:solidFill>
                    <a:schemeClr val="dk1"/>
                  </a:solidFill>
                  <a:latin typeface="Calibri"/>
                  <a:ea typeface="Calibri"/>
                  <a:cs typeface="Calibri"/>
                  <a:sym typeface="Calibri"/>
                </a:rPr>
                <a:t>Mini Bullet</a:t>
              </a:r>
            </a:p>
          </p:txBody>
        </p:sp>
        <p:sp>
          <p:nvSpPr>
            <p:cNvPr id="27" name="Shape 137"/>
            <p:cNvSpPr txBox="1"/>
            <p:nvPr/>
          </p:nvSpPr>
          <p:spPr>
            <a:xfrm>
              <a:off x="3073377" y="4469193"/>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Box</a:t>
              </a:r>
            </a:p>
          </p:txBody>
        </p:sp>
        <p:sp>
          <p:nvSpPr>
            <p:cNvPr id="28" name="Shape 139"/>
            <p:cNvSpPr txBox="1"/>
            <p:nvPr/>
          </p:nvSpPr>
          <p:spPr>
            <a:xfrm>
              <a:off x="1428956" y="3576884"/>
              <a:ext cx="1548623"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lt1"/>
                  </a:solidFill>
                  <a:latin typeface="Calibri"/>
                  <a:ea typeface="Calibri"/>
                  <a:cs typeface="Calibri"/>
                  <a:sym typeface="Calibri"/>
                </a:rPr>
                <a:t>4/3/2MP@30 </a:t>
              </a:r>
            </a:p>
            <a:p>
              <a:pPr marL="0" marR="0" lvl="0" indent="0" algn="l" rtl="0">
                <a:spcBef>
                  <a:spcPts val="0"/>
                </a:spcBef>
                <a:buSzPct val="25000"/>
                <a:buNone/>
              </a:pPr>
              <a:r>
                <a:rPr lang="en-US" sz="1200" dirty="0">
                  <a:solidFill>
                    <a:schemeClr val="lt1"/>
                  </a:solidFill>
                  <a:latin typeface="Calibri"/>
                  <a:ea typeface="Calibri"/>
                  <a:cs typeface="Calibri"/>
                  <a:sym typeface="Calibri"/>
                </a:rPr>
                <a:t>Enhanced H.264</a:t>
              </a:r>
            </a:p>
            <a:p>
              <a:pPr marL="0" marR="0" lvl="0" indent="0" algn="l" rtl="0">
                <a:spcBef>
                  <a:spcPts val="0"/>
                </a:spcBef>
                <a:buSzPct val="25000"/>
                <a:buNone/>
              </a:pPr>
              <a:r>
                <a:rPr lang="en-US" sz="1200" dirty="0">
                  <a:solidFill>
                    <a:schemeClr val="lt1"/>
                  </a:solidFill>
                  <a:latin typeface="Calibri"/>
                  <a:ea typeface="Calibri"/>
                  <a:cs typeface="Calibri"/>
                  <a:sym typeface="Calibri"/>
                </a:rPr>
                <a:t>True </a:t>
              </a:r>
              <a:r>
                <a:rPr lang="en-US" sz="1200" dirty="0" smtClean="0">
                  <a:solidFill>
                    <a:schemeClr val="lt1"/>
                  </a:solidFill>
                  <a:latin typeface="Calibri"/>
                  <a:ea typeface="Calibri"/>
                  <a:cs typeface="Calibri"/>
                  <a:sym typeface="Calibri"/>
                </a:rPr>
                <a:t>WDR</a:t>
              </a:r>
              <a:endParaRPr lang="en-US" sz="1200" dirty="0">
                <a:solidFill>
                  <a:schemeClr val="lt1"/>
                </a:solidFill>
                <a:latin typeface="Calibri"/>
                <a:ea typeface="Calibri"/>
                <a:cs typeface="Calibri"/>
                <a:sym typeface="Calibri"/>
              </a:endParaRPr>
            </a:p>
          </p:txBody>
        </p:sp>
        <p:pic>
          <p:nvPicPr>
            <p:cNvPr id="29" name="Shape 1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957291" y="3847113"/>
              <a:ext cx="680196" cy="459824"/>
            </a:xfrm>
            <a:prstGeom prst="rect">
              <a:avLst/>
            </a:prstGeom>
            <a:noFill/>
            <a:ln>
              <a:noFill/>
            </a:ln>
          </p:spPr>
        </p:pic>
        <p:sp>
          <p:nvSpPr>
            <p:cNvPr id="30" name="Shape 141"/>
            <p:cNvSpPr txBox="1"/>
            <p:nvPr/>
          </p:nvSpPr>
          <p:spPr>
            <a:xfrm>
              <a:off x="3055475" y="3564357"/>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Box</a:t>
              </a:r>
            </a:p>
          </p:txBody>
        </p:sp>
        <p:pic>
          <p:nvPicPr>
            <p:cNvPr id="31" name="Shape 14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64573" y="3823838"/>
              <a:ext cx="491043" cy="506374"/>
            </a:xfrm>
            <a:prstGeom prst="rect">
              <a:avLst/>
            </a:prstGeom>
            <a:noFill/>
            <a:ln>
              <a:noFill/>
            </a:ln>
          </p:spPr>
        </p:pic>
        <p:sp>
          <p:nvSpPr>
            <p:cNvPr id="32" name="Shape 143"/>
            <p:cNvSpPr txBox="1"/>
            <p:nvPr/>
          </p:nvSpPr>
          <p:spPr>
            <a:xfrm>
              <a:off x="3778537" y="3564357"/>
              <a:ext cx="10631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Outdoor Dome</a:t>
              </a:r>
            </a:p>
          </p:txBody>
        </p:sp>
        <p:sp>
          <p:nvSpPr>
            <p:cNvPr id="33" name="Shape 145"/>
            <p:cNvSpPr txBox="1"/>
            <p:nvPr/>
          </p:nvSpPr>
          <p:spPr>
            <a:xfrm>
              <a:off x="3055475" y="2752187"/>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Box</a:t>
              </a:r>
            </a:p>
          </p:txBody>
        </p:sp>
        <p:sp>
          <p:nvSpPr>
            <p:cNvPr id="34" name="Shape 146"/>
            <p:cNvSpPr txBox="1"/>
            <p:nvPr/>
          </p:nvSpPr>
          <p:spPr>
            <a:xfrm>
              <a:off x="1428956" y="2743425"/>
              <a:ext cx="168384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UVC 8MP@27 </a:t>
              </a:r>
            </a:p>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H.264 8MP@30</a:t>
              </a:r>
            </a:p>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Enhanced UVC</a:t>
              </a:r>
              <a:endParaRPr lang="en-US" sz="1200" b="1" dirty="0">
                <a:solidFill>
                  <a:schemeClr val="lt1"/>
                </a:solidFill>
                <a:latin typeface="Calibri"/>
                <a:ea typeface="Calibri"/>
                <a:cs typeface="Calibri"/>
                <a:sym typeface="Calibri"/>
              </a:endParaRPr>
            </a:p>
            <a:p>
              <a:pPr marL="0" marR="0" lvl="0" indent="0" algn="l" rtl="0">
                <a:spcBef>
                  <a:spcPts val="0"/>
                </a:spcBef>
                <a:buSzPct val="25000"/>
                <a:buNone/>
              </a:pPr>
              <a:r>
                <a:rPr lang="en-US" sz="1200" b="1" dirty="0">
                  <a:solidFill>
                    <a:schemeClr val="lt1"/>
                  </a:solidFill>
                  <a:latin typeface="Calibri"/>
                  <a:ea typeface="Calibri"/>
                  <a:cs typeface="Calibri"/>
                  <a:sym typeface="Calibri"/>
                </a:rPr>
                <a:t>True </a:t>
              </a:r>
              <a:r>
                <a:rPr lang="en-US" sz="1200" b="1" dirty="0" smtClean="0">
                  <a:solidFill>
                    <a:schemeClr val="lt1"/>
                  </a:solidFill>
                  <a:latin typeface="Calibri"/>
                  <a:ea typeface="Calibri"/>
                  <a:cs typeface="Calibri"/>
                  <a:sym typeface="Calibri"/>
                </a:rPr>
                <a:t>WDR</a:t>
              </a:r>
              <a:endParaRPr lang="en-US" sz="1200" b="1" dirty="0">
                <a:solidFill>
                  <a:schemeClr val="lt1"/>
                </a:solidFill>
                <a:latin typeface="Calibri"/>
                <a:ea typeface="Calibri"/>
                <a:cs typeface="Calibri"/>
                <a:sym typeface="Calibri"/>
              </a:endParaRPr>
            </a:p>
          </p:txBody>
        </p:sp>
        <p:sp>
          <p:nvSpPr>
            <p:cNvPr id="35" name="Shape 147"/>
            <p:cNvSpPr txBox="1"/>
            <p:nvPr/>
          </p:nvSpPr>
          <p:spPr>
            <a:xfrm>
              <a:off x="3778537" y="2752187"/>
              <a:ext cx="10631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Outdoor Dome</a:t>
              </a:r>
            </a:p>
          </p:txBody>
        </p:sp>
        <p:sp>
          <p:nvSpPr>
            <p:cNvPr id="36" name="Shape 149"/>
            <p:cNvSpPr txBox="1"/>
            <p:nvPr/>
          </p:nvSpPr>
          <p:spPr>
            <a:xfrm>
              <a:off x="5004150" y="2752187"/>
              <a:ext cx="5293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Bullet</a:t>
              </a:r>
            </a:p>
          </p:txBody>
        </p:sp>
        <p:sp>
          <p:nvSpPr>
            <p:cNvPr id="37" name="Shape 151"/>
            <p:cNvSpPr txBox="1"/>
            <p:nvPr/>
          </p:nvSpPr>
          <p:spPr>
            <a:xfrm>
              <a:off x="5004150" y="3564357"/>
              <a:ext cx="5293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Bullet</a:t>
              </a:r>
            </a:p>
          </p:txBody>
        </p:sp>
        <p:pic>
          <p:nvPicPr>
            <p:cNvPr id="38" name="Shape 152" descr="d:\Users\lucy.chen\Desktop\done\ME stp\S2L\0_a001b_bullet_s2l_asm_final_20160114\S2l_72dpi.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65264" y="3807522"/>
              <a:ext cx="607083" cy="539006"/>
            </a:xfrm>
            <a:prstGeom prst="rect">
              <a:avLst/>
            </a:prstGeom>
            <a:noFill/>
            <a:ln>
              <a:noFill/>
            </a:ln>
          </p:spPr>
        </p:pic>
        <p:sp>
          <p:nvSpPr>
            <p:cNvPr id="39" name="Shape 153"/>
            <p:cNvSpPr txBox="1"/>
            <p:nvPr/>
          </p:nvSpPr>
          <p:spPr>
            <a:xfrm>
              <a:off x="3892352" y="5364443"/>
              <a:ext cx="83548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Mini Dome</a:t>
              </a:r>
            </a:p>
          </p:txBody>
        </p:sp>
        <p:sp>
          <p:nvSpPr>
            <p:cNvPr id="40" name="Shape 186"/>
            <p:cNvSpPr txBox="1"/>
            <p:nvPr/>
          </p:nvSpPr>
          <p:spPr>
            <a:xfrm>
              <a:off x="5762701" y="5364680"/>
              <a:ext cx="95410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Indoor Dome</a:t>
              </a:r>
            </a:p>
          </p:txBody>
        </p:sp>
        <p:sp>
          <p:nvSpPr>
            <p:cNvPr id="41" name="Shape 187"/>
            <p:cNvSpPr txBox="1"/>
            <p:nvPr/>
          </p:nvSpPr>
          <p:spPr>
            <a:xfrm>
              <a:off x="6802383" y="5356462"/>
              <a:ext cx="95891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a:solidFill>
                    <a:schemeClr val="dk1"/>
                  </a:solidFill>
                  <a:latin typeface="Calibri"/>
                  <a:ea typeface="Calibri"/>
                  <a:cs typeface="Calibri"/>
                  <a:sym typeface="Calibri"/>
                </a:rPr>
                <a:t>Recess Dome</a:t>
              </a:r>
            </a:p>
          </p:txBody>
        </p:sp>
        <p:pic>
          <p:nvPicPr>
            <p:cNvPr id="42" name="Shape 18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058984" y="5618071"/>
              <a:ext cx="445713" cy="502857"/>
            </a:xfrm>
            <a:prstGeom prst="rect">
              <a:avLst/>
            </a:prstGeom>
            <a:noFill/>
            <a:ln>
              <a:noFill/>
            </a:ln>
          </p:spPr>
        </p:pic>
        <p:pic>
          <p:nvPicPr>
            <p:cNvPr id="43" name="圖片 42"/>
            <p:cNvPicPr>
              <a:picLocks noChangeAspect="1"/>
            </p:cNvPicPr>
            <p:nvPr/>
          </p:nvPicPr>
          <p:blipFill rotWithShape="1">
            <a:blip r:embed="rId8" cstate="screen">
              <a:extLst>
                <a:ext uri="{28A0092B-C50C-407E-A947-70E740481C1C}">
                  <a14:useLocalDpi xmlns:a14="http://schemas.microsoft.com/office/drawing/2010/main"/>
                </a:ext>
              </a:extLst>
            </a:blip>
            <a:srcRect l="7492" t="16360" r="8465" b="15104"/>
            <a:stretch/>
          </p:blipFill>
          <p:spPr>
            <a:xfrm>
              <a:off x="4986507" y="2994381"/>
              <a:ext cx="656741" cy="535564"/>
            </a:xfrm>
            <a:prstGeom prst="rect">
              <a:avLst/>
            </a:prstGeom>
          </p:spPr>
        </p:pic>
        <p:pic>
          <p:nvPicPr>
            <p:cNvPr id="44" name="圖片 4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50731" y="3017979"/>
              <a:ext cx="693315" cy="486318"/>
            </a:xfrm>
            <a:prstGeom prst="rect">
              <a:avLst/>
            </a:prstGeom>
          </p:spPr>
        </p:pic>
        <p:pic>
          <p:nvPicPr>
            <p:cNvPr id="45" name="圖片 4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52663" y="3006218"/>
              <a:ext cx="486318" cy="523727"/>
            </a:xfrm>
            <a:prstGeom prst="rect">
              <a:avLst/>
            </a:prstGeom>
          </p:spPr>
        </p:pic>
        <p:sp>
          <p:nvSpPr>
            <p:cNvPr id="46" name="Shape 132"/>
            <p:cNvSpPr txBox="1"/>
            <p:nvPr/>
          </p:nvSpPr>
          <p:spPr>
            <a:xfrm>
              <a:off x="5783674" y="4469193"/>
              <a:ext cx="1011720" cy="3991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smtClean="0">
                  <a:solidFill>
                    <a:schemeClr val="dk1"/>
                  </a:solidFill>
                  <a:latin typeface="Calibri"/>
                  <a:ea typeface="Calibri"/>
                  <a:cs typeface="Calibri"/>
                  <a:sym typeface="Calibri"/>
                </a:rPr>
                <a:t>Outdoor Mini Fixed Dome</a:t>
              </a:r>
              <a:endParaRPr lang="en-US" sz="1100" b="1" dirty="0">
                <a:solidFill>
                  <a:schemeClr val="dk1"/>
                </a:solidFill>
                <a:latin typeface="Calibri"/>
                <a:ea typeface="Calibri"/>
                <a:cs typeface="Calibri"/>
                <a:sym typeface="Calibri"/>
              </a:endParaRPr>
            </a:p>
          </p:txBody>
        </p:sp>
        <p:pic>
          <p:nvPicPr>
            <p:cNvPr id="47" name="圖片 4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98219" y="4896000"/>
              <a:ext cx="547143" cy="350000"/>
            </a:xfrm>
            <a:prstGeom prst="rect">
              <a:avLst/>
            </a:prstGeom>
          </p:spPr>
        </p:pic>
        <p:pic>
          <p:nvPicPr>
            <p:cNvPr id="48" name="Picture 3" descr="C:\Users\eric.liao\Desktop\A012D-72dpi.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991586" y="4669162"/>
              <a:ext cx="683351" cy="586878"/>
            </a:xfrm>
            <a:prstGeom prst="rect">
              <a:avLst/>
            </a:prstGeom>
            <a:noFill/>
            <a:extLst>
              <a:ext uri="{909E8E84-426E-40DD-AFC4-6F175D3DCCD1}">
                <a14:hiddenFill xmlns:a14="http://schemas.microsoft.com/office/drawing/2010/main">
                  <a:solidFill>
                    <a:srgbClr val="FFFFFF"/>
                  </a:solidFill>
                </a14:hiddenFill>
              </a:ext>
            </a:extLst>
          </p:spPr>
        </p:pic>
        <p:pic>
          <p:nvPicPr>
            <p:cNvPr id="49" name="圖片 4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72026" y="4859344"/>
              <a:ext cx="597049" cy="398033"/>
            </a:xfrm>
            <a:prstGeom prst="rect">
              <a:avLst/>
            </a:prstGeom>
          </p:spPr>
        </p:pic>
        <p:pic>
          <p:nvPicPr>
            <p:cNvPr id="50" name="圖片 49"/>
            <p:cNvPicPr>
              <a:picLocks noChangeAspect="1"/>
            </p:cNvPicPr>
            <p:nvPr/>
          </p:nvPicPr>
          <p:blipFill rotWithShape="1">
            <a:blip r:embed="rId14" cstate="screen">
              <a:extLst>
                <a:ext uri="{28A0092B-C50C-407E-A947-70E740481C1C}">
                  <a14:useLocalDpi xmlns:a14="http://schemas.microsoft.com/office/drawing/2010/main"/>
                </a:ext>
              </a:extLst>
            </a:blip>
            <a:srcRect l="9227" t="6662" r="9009" b="8325"/>
            <a:stretch/>
          </p:blipFill>
          <p:spPr>
            <a:xfrm>
              <a:off x="4075690" y="4781598"/>
              <a:ext cx="444873" cy="462550"/>
            </a:xfrm>
            <a:prstGeom prst="rect">
              <a:avLst/>
            </a:prstGeom>
          </p:spPr>
        </p:pic>
        <p:pic>
          <p:nvPicPr>
            <p:cNvPr id="51" name="圖片 5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42831" y="4757830"/>
              <a:ext cx="693315" cy="486318"/>
            </a:xfrm>
            <a:prstGeom prst="rect">
              <a:avLst/>
            </a:prstGeom>
          </p:spPr>
        </p:pic>
        <p:sp>
          <p:nvSpPr>
            <p:cNvPr id="52" name="Shape 138"/>
            <p:cNvSpPr txBox="1"/>
            <p:nvPr/>
          </p:nvSpPr>
          <p:spPr>
            <a:xfrm>
              <a:off x="6863794" y="4469193"/>
              <a:ext cx="83548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a:solidFill>
                    <a:schemeClr val="dk1"/>
                  </a:solidFill>
                  <a:latin typeface="Calibri"/>
                  <a:ea typeface="Calibri"/>
                  <a:cs typeface="Calibri"/>
                  <a:sym typeface="Calibri"/>
                </a:rPr>
                <a:t>Mini Dome</a:t>
              </a:r>
            </a:p>
          </p:txBody>
        </p:sp>
        <p:pic>
          <p:nvPicPr>
            <p:cNvPr id="53" name="Shape 183" descr="D:\Users\miki.lee\Desktop\72dpi\U301MORF.png"/>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094659" y="4768369"/>
              <a:ext cx="449481" cy="489008"/>
            </a:xfrm>
            <a:prstGeom prst="rect">
              <a:avLst/>
            </a:prstGeom>
            <a:noFill/>
            <a:ln>
              <a:noFill/>
            </a:ln>
          </p:spPr>
        </p:pic>
        <p:pic>
          <p:nvPicPr>
            <p:cNvPr id="54" name="圖片 5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912109" y="5611261"/>
              <a:ext cx="680845" cy="489685"/>
            </a:xfrm>
            <a:prstGeom prst="rect">
              <a:avLst/>
            </a:prstGeom>
          </p:spPr>
        </p:pic>
        <p:pic>
          <p:nvPicPr>
            <p:cNvPr id="55" name="Shape 183" descr="D:\Users\miki.lee\Desktop\72dpi\U301MORF.png"/>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073518" y="5635326"/>
              <a:ext cx="449481" cy="489008"/>
            </a:xfrm>
            <a:prstGeom prst="rect">
              <a:avLst/>
            </a:prstGeom>
            <a:noFill/>
            <a:ln>
              <a:noFill/>
            </a:ln>
          </p:spPr>
        </p:pic>
      </p:grpSp>
      <p:grpSp>
        <p:nvGrpSpPr>
          <p:cNvPr id="56" name="群組 55"/>
          <p:cNvGrpSpPr/>
          <p:nvPr/>
        </p:nvGrpSpPr>
        <p:grpSpPr>
          <a:xfrm>
            <a:off x="107505" y="1268761"/>
            <a:ext cx="8928992" cy="1872208"/>
            <a:chOff x="343729" y="939479"/>
            <a:chExt cx="8692767" cy="1707569"/>
          </a:xfrm>
        </p:grpSpPr>
        <p:sp>
          <p:nvSpPr>
            <p:cNvPr id="57" name="Shape 155"/>
            <p:cNvSpPr/>
            <p:nvPr/>
          </p:nvSpPr>
          <p:spPr>
            <a:xfrm>
              <a:off x="2466576" y="939481"/>
              <a:ext cx="2087999" cy="1418953"/>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 name="Shape 156"/>
            <p:cNvSpPr/>
            <p:nvPr/>
          </p:nvSpPr>
          <p:spPr>
            <a:xfrm>
              <a:off x="6712271" y="939479"/>
              <a:ext cx="2087999" cy="1418954"/>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 name="Shape 157"/>
            <p:cNvSpPr/>
            <p:nvPr/>
          </p:nvSpPr>
          <p:spPr>
            <a:xfrm>
              <a:off x="4589425" y="939756"/>
              <a:ext cx="2087999" cy="141839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 name="Shape 158"/>
            <p:cNvSpPr/>
            <p:nvPr/>
          </p:nvSpPr>
          <p:spPr>
            <a:xfrm>
              <a:off x="343729" y="939756"/>
              <a:ext cx="2087999" cy="141839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 name="Shape 159"/>
            <p:cNvSpPr/>
            <p:nvPr/>
          </p:nvSpPr>
          <p:spPr>
            <a:xfrm>
              <a:off x="2466577" y="2076988"/>
              <a:ext cx="2087999" cy="283476"/>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600" b="1">
                  <a:solidFill>
                    <a:schemeClr val="lt1"/>
                  </a:solidFill>
                  <a:latin typeface="Calibri"/>
                  <a:ea typeface="Calibri"/>
                  <a:cs typeface="Calibri"/>
                  <a:sym typeface="Calibri"/>
                </a:rPr>
                <a:t>SPD</a:t>
              </a:r>
            </a:p>
          </p:txBody>
        </p:sp>
        <p:sp>
          <p:nvSpPr>
            <p:cNvPr id="62" name="Shape 160"/>
            <p:cNvSpPr/>
            <p:nvPr/>
          </p:nvSpPr>
          <p:spPr>
            <a:xfrm>
              <a:off x="6712271" y="2076203"/>
              <a:ext cx="2087999" cy="283346"/>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400" b="1">
                  <a:solidFill>
                    <a:schemeClr val="lt1"/>
                  </a:solidFill>
                  <a:latin typeface="Calibri"/>
                  <a:ea typeface="Calibri"/>
                  <a:cs typeface="Calibri"/>
                  <a:sym typeface="Calibri"/>
                </a:rPr>
                <a:t>LPR</a:t>
              </a:r>
            </a:p>
          </p:txBody>
        </p:sp>
        <p:grpSp>
          <p:nvGrpSpPr>
            <p:cNvPr id="63" name="群組 62"/>
            <p:cNvGrpSpPr/>
            <p:nvPr/>
          </p:nvGrpSpPr>
          <p:grpSpPr>
            <a:xfrm>
              <a:off x="6732240" y="1154634"/>
              <a:ext cx="1212538" cy="718214"/>
              <a:chOff x="6737700" y="1215855"/>
              <a:chExt cx="1212538" cy="718214"/>
            </a:xfrm>
          </p:grpSpPr>
          <p:pic>
            <p:nvPicPr>
              <p:cNvPr id="79" name="Shape 162"/>
              <p:cNvPicPr preferRelativeResize="0"/>
              <p:nvPr/>
            </p:nvPicPr>
            <p:blipFill rotWithShape="1">
              <a:blip r:embed="rId17">
                <a:alphaModFix/>
              </a:blip>
              <a:srcRect/>
              <a:stretch/>
            </p:blipFill>
            <p:spPr>
              <a:xfrm>
                <a:off x="6737700" y="1215855"/>
                <a:ext cx="517594" cy="718214"/>
              </a:xfrm>
              <a:prstGeom prst="rect">
                <a:avLst/>
              </a:prstGeom>
              <a:noFill/>
              <a:ln>
                <a:noFill/>
              </a:ln>
            </p:spPr>
          </p:pic>
          <p:pic>
            <p:nvPicPr>
              <p:cNvPr id="80" name="Shape 163"/>
              <p:cNvPicPr preferRelativeResize="0"/>
              <p:nvPr/>
            </p:nvPicPr>
            <p:blipFill rotWithShape="1">
              <a:blip r:embed="rId18" cstate="screen">
                <a:alphaModFix/>
                <a:extLst>
                  <a:ext uri="{28A0092B-C50C-407E-A947-70E740481C1C}">
                    <a14:useLocalDpi xmlns:a14="http://schemas.microsoft.com/office/drawing/2010/main"/>
                  </a:ext>
                </a:extLst>
              </a:blip>
              <a:srcRect b="32808"/>
              <a:stretch/>
            </p:blipFill>
            <p:spPr>
              <a:xfrm>
                <a:off x="7231487" y="1379296"/>
                <a:ext cx="718751" cy="537536"/>
              </a:xfrm>
              <a:prstGeom prst="rect">
                <a:avLst/>
              </a:prstGeom>
              <a:noFill/>
              <a:ln>
                <a:noFill/>
              </a:ln>
            </p:spPr>
          </p:pic>
        </p:grpSp>
        <p:sp>
          <p:nvSpPr>
            <p:cNvPr id="64" name="Shape 164"/>
            <p:cNvSpPr/>
            <p:nvPr/>
          </p:nvSpPr>
          <p:spPr>
            <a:xfrm>
              <a:off x="4589426" y="2077901"/>
              <a:ext cx="2087999" cy="281649"/>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400" b="1">
                  <a:solidFill>
                    <a:schemeClr val="lt1"/>
                  </a:solidFill>
                  <a:latin typeface="Calibri"/>
                  <a:ea typeface="Calibri"/>
                  <a:cs typeface="Calibri"/>
                  <a:sym typeface="Calibri"/>
                </a:rPr>
                <a:t>Discreet</a:t>
              </a:r>
            </a:p>
          </p:txBody>
        </p:sp>
        <p:sp>
          <p:nvSpPr>
            <p:cNvPr id="65" name="Shape 166"/>
            <p:cNvSpPr/>
            <p:nvPr/>
          </p:nvSpPr>
          <p:spPr>
            <a:xfrm>
              <a:off x="343729" y="2076909"/>
              <a:ext cx="2087999" cy="283633"/>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600" b="1">
                  <a:solidFill>
                    <a:schemeClr val="lt1"/>
                  </a:solidFill>
                  <a:latin typeface="Calibri"/>
                  <a:ea typeface="Calibri"/>
                  <a:cs typeface="Calibri"/>
                  <a:sym typeface="Calibri"/>
                </a:rPr>
                <a:t>Fisheye</a:t>
              </a:r>
            </a:p>
          </p:txBody>
        </p:sp>
        <p:sp>
          <p:nvSpPr>
            <p:cNvPr id="66" name="Shape 168"/>
            <p:cNvSpPr/>
            <p:nvPr/>
          </p:nvSpPr>
          <p:spPr>
            <a:xfrm>
              <a:off x="7792160" y="2426724"/>
              <a:ext cx="1028312" cy="220324"/>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UVC</a:t>
              </a:r>
              <a:endParaRPr lang="en-US" sz="1200" b="1" dirty="0">
                <a:solidFill>
                  <a:schemeClr val="lt1"/>
                </a:solidFill>
                <a:latin typeface="Calibri"/>
                <a:ea typeface="Calibri"/>
                <a:cs typeface="Calibri"/>
                <a:sym typeface="Calibri"/>
              </a:endParaRPr>
            </a:p>
          </p:txBody>
        </p:sp>
        <p:sp>
          <p:nvSpPr>
            <p:cNvPr id="67" name="Shape 175"/>
            <p:cNvSpPr/>
            <p:nvPr/>
          </p:nvSpPr>
          <p:spPr>
            <a:xfrm>
              <a:off x="1481894" y="982566"/>
              <a:ext cx="949835" cy="244153"/>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dirty="0">
                  <a:solidFill>
                    <a:schemeClr val="lt1"/>
                  </a:solidFill>
                  <a:latin typeface="Calibri"/>
                  <a:ea typeface="Calibri"/>
                  <a:cs typeface="Calibri"/>
                  <a:sym typeface="Calibri"/>
                </a:rPr>
                <a:t>12MP@20</a:t>
              </a:r>
            </a:p>
          </p:txBody>
        </p:sp>
        <p:sp>
          <p:nvSpPr>
            <p:cNvPr id="68" name="Shape 176"/>
            <p:cNvSpPr/>
            <p:nvPr/>
          </p:nvSpPr>
          <p:spPr>
            <a:xfrm>
              <a:off x="3573826" y="1784137"/>
              <a:ext cx="953170" cy="251998"/>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chemeClr val="lt1"/>
                  </a:solidFill>
                  <a:latin typeface="Calibri"/>
                  <a:ea typeface="Calibri"/>
                  <a:cs typeface="Calibri"/>
                  <a:sym typeface="Calibri"/>
                </a:rPr>
                <a:t>2MP@60</a:t>
              </a:r>
            </a:p>
          </p:txBody>
        </p:sp>
        <p:sp>
          <p:nvSpPr>
            <p:cNvPr id="69" name="Shape 177"/>
            <p:cNvSpPr/>
            <p:nvPr/>
          </p:nvSpPr>
          <p:spPr>
            <a:xfrm>
              <a:off x="5710448" y="1784137"/>
              <a:ext cx="908612" cy="251999"/>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chemeClr val="lt1"/>
                  </a:solidFill>
                  <a:latin typeface="Calibri"/>
                  <a:ea typeface="Calibri"/>
                  <a:cs typeface="Calibri"/>
                  <a:sym typeface="Calibri"/>
                </a:rPr>
                <a:t>1.3MP@30</a:t>
              </a:r>
            </a:p>
          </p:txBody>
        </p:sp>
        <p:sp>
          <p:nvSpPr>
            <p:cNvPr id="70" name="Shape 179"/>
            <p:cNvSpPr/>
            <p:nvPr/>
          </p:nvSpPr>
          <p:spPr>
            <a:xfrm>
              <a:off x="7956495" y="1784137"/>
              <a:ext cx="1080000" cy="251999"/>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l" rtl="0">
                <a:spcBef>
                  <a:spcPts val="0"/>
                </a:spcBef>
                <a:buSzPct val="25000"/>
                <a:buNone/>
              </a:pPr>
              <a:r>
                <a:rPr lang="en-US" sz="1100">
                  <a:solidFill>
                    <a:schemeClr val="lt1"/>
                  </a:solidFill>
                  <a:latin typeface="Calibri"/>
                  <a:ea typeface="Calibri"/>
                  <a:cs typeface="Calibri"/>
                  <a:sym typeface="Calibri"/>
                </a:rPr>
                <a:t>Capture: 30M </a:t>
              </a:r>
            </a:p>
          </p:txBody>
        </p:sp>
        <p:sp>
          <p:nvSpPr>
            <p:cNvPr id="71" name="Shape 180"/>
            <p:cNvSpPr/>
            <p:nvPr/>
          </p:nvSpPr>
          <p:spPr>
            <a:xfrm>
              <a:off x="7956496" y="1490496"/>
              <a:ext cx="1080000" cy="251999"/>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l" rtl="0">
                <a:spcBef>
                  <a:spcPts val="0"/>
                </a:spcBef>
                <a:buSzPct val="25000"/>
                <a:buNone/>
              </a:pPr>
              <a:r>
                <a:rPr lang="en-US" sz="1100">
                  <a:solidFill>
                    <a:schemeClr val="lt1"/>
                  </a:solidFill>
                  <a:latin typeface="Calibri"/>
                  <a:ea typeface="Calibri"/>
                  <a:cs typeface="Calibri"/>
                  <a:sym typeface="Calibri"/>
                </a:rPr>
                <a:t>Capture:100M </a:t>
              </a:r>
            </a:p>
          </p:txBody>
        </p:sp>
        <p:sp>
          <p:nvSpPr>
            <p:cNvPr id="72" name="Shape 181"/>
            <p:cNvSpPr/>
            <p:nvPr/>
          </p:nvSpPr>
          <p:spPr>
            <a:xfrm>
              <a:off x="3573826" y="974719"/>
              <a:ext cx="980749" cy="251999"/>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a:solidFill>
                    <a:schemeClr val="lt1"/>
                  </a:solidFill>
                  <a:latin typeface="Calibri"/>
                  <a:ea typeface="Calibri"/>
                  <a:cs typeface="Calibri"/>
                  <a:sym typeface="Calibri"/>
                </a:rPr>
                <a:t>2MP@60</a:t>
              </a:r>
            </a:p>
          </p:txBody>
        </p:sp>
        <p:sp>
          <p:nvSpPr>
            <p:cNvPr id="73" name="Shape 182"/>
            <p:cNvSpPr/>
            <p:nvPr/>
          </p:nvSpPr>
          <p:spPr>
            <a:xfrm>
              <a:off x="7020272" y="2426724"/>
              <a:ext cx="739280" cy="220324"/>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chemeClr val="lt1"/>
                  </a:solidFill>
                  <a:latin typeface="Calibri"/>
                  <a:ea typeface="Calibri"/>
                  <a:cs typeface="Calibri"/>
                  <a:sym typeface="Calibri"/>
                </a:rPr>
                <a:t>H.264</a:t>
              </a:r>
            </a:p>
          </p:txBody>
        </p:sp>
        <p:sp>
          <p:nvSpPr>
            <p:cNvPr id="74" name="Shape 189"/>
            <p:cNvSpPr/>
            <p:nvPr/>
          </p:nvSpPr>
          <p:spPr>
            <a:xfrm>
              <a:off x="1485328" y="1226719"/>
              <a:ext cx="949800" cy="244200"/>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5MP@30</a:t>
              </a:r>
              <a:endParaRPr lang="en-US" sz="1200" b="1" dirty="0">
                <a:solidFill>
                  <a:schemeClr val="lt1"/>
                </a:solidFill>
                <a:latin typeface="Calibri"/>
                <a:ea typeface="Calibri"/>
                <a:cs typeface="Calibri"/>
                <a:sym typeface="Calibri"/>
              </a:endParaRPr>
            </a:p>
          </p:txBody>
        </p:sp>
        <p:pic>
          <p:nvPicPr>
            <p:cNvPr id="75" name="圖片 74"/>
            <p:cNvPicPr>
              <a:picLocks noChangeAspect="1"/>
            </p:cNvPicPr>
            <p:nvPr/>
          </p:nvPicPr>
          <p:blipFill rotWithShape="1">
            <a:blip r:embed="rId19" cstate="screen">
              <a:extLst>
                <a:ext uri="{28A0092B-C50C-407E-A947-70E740481C1C}">
                  <a14:useLocalDpi xmlns:a14="http://schemas.microsoft.com/office/drawing/2010/main"/>
                </a:ext>
              </a:extLst>
            </a:blip>
            <a:srcRect l="16248" t="30125" r="13500" b="30125"/>
            <a:stretch/>
          </p:blipFill>
          <p:spPr>
            <a:xfrm>
              <a:off x="495990" y="1363286"/>
              <a:ext cx="1013557" cy="571342"/>
            </a:xfrm>
            <a:prstGeom prst="rect">
              <a:avLst/>
            </a:prstGeom>
          </p:spPr>
        </p:pic>
        <p:pic>
          <p:nvPicPr>
            <p:cNvPr id="76" name="Picture 2" descr="Z:\產品發展二處\產品部\共用區\For Web Product Picture, icon\350x350px\Covert cam\CVP010A-IWF.png"/>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l="10159" t="8679" r="6923" b="6870"/>
            <a:stretch/>
          </p:blipFill>
          <p:spPr bwMode="auto">
            <a:xfrm>
              <a:off x="4880882" y="1122172"/>
              <a:ext cx="737049" cy="750676"/>
            </a:xfrm>
            <a:prstGeom prst="rect">
              <a:avLst/>
            </a:prstGeom>
            <a:noFill/>
            <a:extLst>
              <a:ext uri="{909E8E84-426E-40DD-AFC4-6F175D3DCCD1}">
                <a14:hiddenFill xmlns:a14="http://schemas.microsoft.com/office/drawing/2010/main">
                  <a:solidFill>
                    <a:srgbClr val="FFFFFF"/>
                  </a:solidFill>
                </a14:hiddenFill>
              </a:ext>
            </a:extLst>
          </p:spPr>
        </p:pic>
        <p:pic>
          <p:nvPicPr>
            <p:cNvPr id="77" name="圖片 7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619459" y="1021587"/>
              <a:ext cx="427967" cy="690554"/>
            </a:xfrm>
            <a:prstGeom prst="rect">
              <a:avLst/>
            </a:prstGeom>
          </p:spPr>
        </p:pic>
        <p:pic>
          <p:nvPicPr>
            <p:cNvPr id="78" name="圖片 7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047426" y="1367760"/>
              <a:ext cx="485486" cy="668375"/>
            </a:xfrm>
            <a:prstGeom prst="rect">
              <a:avLst/>
            </a:prstGeom>
          </p:spPr>
        </p:pic>
      </p:grpSp>
    </p:spTree>
    <p:extLst>
      <p:ext uri="{BB962C8B-B14F-4D97-AF65-F5344CB8AC3E}">
        <p14:creationId xmlns:p14="http://schemas.microsoft.com/office/powerpoint/2010/main" val="2973678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bwMode="auto">
          <a:xfrm>
            <a:off x="466725" y="242888"/>
            <a:ext cx="578938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免責聲明</a:t>
            </a:r>
            <a:endParaRPr kumimoji="0" lang="zh-TW" altLang="en-US" sz="3600" dirty="0" smtClean="0">
              <a:solidFill>
                <a:schemeClr val="tx1"/>
              </a:solidFill>
              <a:latin typeface="微軟正黑體" pitchFamily="34" charset="-120"/>
              <a:ea typeface="微軟正黑體" pitchFamily="34" charset="-120"/>
            </a:endParaRPr>
          </a:p>
        </p:txBody>
      </p:sp>
      <p:sp>
        <p:nvSpPr>
          <p:cNvPr id="3" name="矩形 2"/>
          <p:cNvSpPr/>
          <p:nvPr/>
        </p:nvSpPr>
        <p:spPr>
          <a:xfrm>
            <a:off x="395289" y="1255400"/>
            <a:ext cx="8424861" cy="4601260"/>
          </a:xfrm>
          <a:prstGeom prst="rect">
            <a:avLst/>
          </a:prstGeom>
        </p:spPr>
        <p:txBody>
          <a:bodyPr wrap="square">
            <a:spAutoFit/>
          </a:bodyPr>
          <a:lstStyle/>
          <a:p>
            <a:pPr marL="457200" indent="-457200">
              <a:lnSpc>
                <a:spcPct val="150000"/>
              </a:lnSpc>
              <a:spcBef>
                <a:spcPts val="600"/>
              </a:spcBef>
              <a:buFont typeface="Wingdings" panose="05000000000000000000" pitchFamily="2" charset="2"/>
              <a:buChar char="u"/>
            </a:pPr>
            <a:r>
              <a:rPr lang="zh-TW" altLang="en-US" sz="2400" dirty="0" smtClean="0">
                <a:latin typeface="微軟正黑體" pitchFamily="34" charset="-120"/>
                <a:ea typeface="微軟正黑體" pitchFamily="34" charset="-120"/>
              </a:rPr>
              <a:t>本</a:t>
            </a:r>
            <a:r>
              <a:rPr lang="zh-TW" altLang="en-US" sz="2400" dirty="0">
                <a:latin typeface="微軟正黑體" pitchFamily="34" charset="-120"/>
                <a:ea typeface="微軟正黑體" pitchFamily="34" charset="-120"/>
              </a:rPr>
              <a:t>簡報資料所提供資訊，包含前瞻性看法以及展望，反應本公司截至目前為止對於未來的看法。這些前瞻性看法及展望可能因各種無法掌控的風險、不確定與不同假設等狀況而超出本公司的判斷，導致實際結果將可能有所出入或是不依預期發生</a:t>
            </a:r>
            <a:r>
              <a:rPr lang="zh-TW" altLang="en-US" sz="2400" dirty="0" smtClean="0">
                <a:latin typeface="微軟正黑體" pitchFamily="34" charset="-120"/>
                <a:ea typeface="微軟正黑體" pitchFamily="34" charset="-120"/>
              </a:rPr>
              <a:t>；投資者</a:t>
            </a:r>
            <a:r>
              <a:rPr lang="zh-TW" altLang="en-US" sz="2400" dirty="0">
                <a:latin typeface="微軟正黑體" pitchFamily="34" charset="-120"/>
                <a:ea typeface="微軟正黑體" pitchFamily="34" charset="-120"/>
              </a:rPr>
              <a:t>不應完全依賴此簡報資訊做其投資決策</a:t>
            </a:r>
            <a:r>
              <a:rPr lang="zh-TW" altLang="en-US" sz="2400" dirty="0" smtClean="0">
                <a:latin typeface="微軟正黑體" pitchFamily="34" charset="-120"/>
                <a:ea typeface="微軟正黑體" pitchFamily="34" charset="-120"/>
              </a:rPr>
              <a:t>。 </a:t>
            </a:r>
            <a:endParaRPr lang="zh-TW" altLang="en-US" sz="2400" dirty="0">
              <a:latin typeface="微軟正黑體" pitchFamily="34" charset="-120"/>
              <a:ea typeface="微軟正黑體" pitchFamily="34" charset="-120"/>
            </a:endParaRPr>
          </a:p>
          <a:p>
            <a:pPr marL="457200" indent="-457200">
              <a:lnSpc>
                <a:spcPct val="150000"/>
              </a:lnSpc>
              <a:spcBef>
                <a:spcPts val="600"/>
              </a:spcBef>
              <a:buFont typeface="Wingdings" panose="05000000000000000000" pitchFamily="2" charset="2"/>
              <a:buChar char="u"/>
            </a:pPr>
            <a:r>
              <a:rPr lang="zh-TW" altLang="en-US" sz="2400" dirty="0" smtClean="0">
                <a:latin typeface="微軟正黑體" pitchFamily="34" charset="-120"/>
                <a:ea typeface="微軟正黑體" pitchFamily="34" charset="-120"/>
              </a:rPr>
              <a:t>除法</a:t>
            </a:r>
            <a:r>
              <a:rPr lang="zh-TW" altLang="en-US" sz="2400" dirty="0">
                <a:latin typeface="微軟正黑體" pitchFamily="34" charset="-120"/>
                <a:ea typeface="微軟正黑體" pitchFamily="34" charset="-120"/>
              </a:rPr>
              <a:t>令要求外</a:t>
            </a:r>
            <a:r>
              <a:rPr lang="zh-TW" altLang="en-US" sz="2400" dirty="0" smtClean="0">
                <a:latin typeface="微軟正黑體" pitchFamily="34" charset="-120"/>
                <a:ea typeface="微軟正黑體" pitchFamily="34" charset="-120"/>
              </a:rPr>
              <a:t>，本公司</a:t>
            </a:r>
            <a:r>
              <a:rPr lang="zh-TW" altLang="en-US" sz="2400" dirty="0">
                <a:latin typeface="微軟正黑體" pitchFamily="34" charset="-120"/>
                <a:ea typeface="微軟正黑體" pitchFamily="34" charset="-120"/>
              </a:rPr>
              <a:t>並無義務因應新資訊的產生或未來事件的發生，主動更新對未來展望的</a:t>
            </a:r>
            <a:r>
              <a:rPr lang="zh-TW" altLang="en-US" sz="2400" dirty="0" smtClean="0">
                <a:latin typeface="微軟正黑體" pitchFamily="34" charset="-120"/>
                <a:ea typeface="微軟正黑體" pitchFamily="34" charset="-120"/>
              </a:rPr>
              <a:t>表述。 </a:t>
            </a:r>
            <a:endParaRPr lang="zh-TW" altLang="en-US"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397237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dirty="0" smtClean="0">
                <a:solidFill>
                  <a:schemeClr val="bg1"/>
                </a:solidFill>
                <a:latin typeface="微軟正黑體" pitchFamily="34" charset="-120"/>
                <a:ea typeface="微軟正黑體" pitchFamily="34" charset="-120"/>
                <a:cs typeface="Times New Roman" panose="02020603050405020304" pitchFamily="18" charset="0"/>
              </a:rPr>
              <a:t>經營實績</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2474646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8000" y="244800"/>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營收績效</a:t>
            </a:r>
            <a:endParaRPr lang="zh-TW" altLang="en-US" sz="3600" b="1" dirty="0" smtClean="0">
              <a:latin typeface="微軟正黑體" pitchFamily="34" charset="-120"/>
              <a:ea typeface="微軟正黑體" pitchFamily="34" charset="-120"/>
            </a:endParaRPr>
          </a:p>
        </p:txBody>
      </p:sp>
      <p:sp>
        <p:nvSpPr>
          <p:cNvPr id="4" name="矩形 3"/>
          <p:cNvSpPr/>
          <p:nvPr/>
        </p:nvSpPr>
        <p:spPr>
          <a:xfrm>
            <a:off x="7306868" y="5713002"/>
            <a:ext cx="1508746" cy="307777"/>
          </a:xfrm>
          <a:prstGeom prst="rect">
            <a:avLst/>
          </a:prstGeom>
        </p:spPr>
        <p:txBody>
          <a:bodyPr wrap="none">
            <a:spAutoFit/>
          </a:bodyPr>
          <a:lstStyle/>
          <a:p>
            <a:pPr algn="r"/>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a:t>
            </a:r>
            <a:r>
              <a:rPr lang="zh-TW" altLang="en-US" sz="1400" dirty="0" smtClean="0">
                <a:latin typeface="微軟正黑體" pitchFamily="34" charset="-120"/>
                <a:ea typeface="微軟正黑體" pitchFamily="34" charset="-120"/>
              </a:rPr>
              <a:t> 千元</a:t>
            </a:r>
            <a:endParaRPr lang="zh-TW" altLang="en-US" sz="1400" dirty="0">
              <a:latin typeface="微軟正黑體" pitchFamily="34" charset="-120"/>
              <a:ea typeface="微軟正黑體" pitchFamily="34" charset="-120"/>
            </a:endParaRPr>
          </a:p>
        </p:txBody>
      </p:sp>
      <p:sp>
        <p:nvSpPr>
          <p:cNvPr id="5" name="矩形 4"/>
          <p:cNvSpPr/>
          <p:nvPr/>
        </p:nvSpPr>
        <p:spPr>
          <a:xfrm>
            <a:off x="257199" y="5711914"/>
            <a:ext cx="7132785" cy="477054"/>
          </a:xfrm>
          <a:prstGeom prst="rect">
            <a:avLst/>
          </a:prstGeom>
        </p:spPr>
        <p:txBody>
          <a:bodyPr wrap="square">
            <a:spAutoFit/>
          </a:bodyPr>
          <a:lstStyle/>
          <a:p>
            <a:pPr>
              <a:lnSpc>
                <a:spcPts val="1500"/>
              </a:lnSpc>
              <a:spcBef>
                <a:spcPts val="0"/>
              </a:spcBef>
            </a:pPr>
            <a:r>
              <a:rPr lang="zh-TW" altLang="zh-TW" sz="1300" dirty="0">
                <a:latin typeface="微軟正黑體" pitchFamily="34" charset="-120"/>
                <a:ea typeface="微軟正黑體" pitchFamily="34" charset="-120"/>
              </a:rPr>
              <a:t>註</a:t>
            </a:r>
            <a:r>
              <a:rPr lang="en-US" altLang="zh-TW" sz="1300" dirty="0">
                <a:latin typeface="微軟正黑體" pitchFamily="34" charset="-120"/>
                <a:ea typeface="微軟正黑體" pitchFamily="34" charset="-120"/>
              </a:rPr>
              <a:t>1</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101</a:t>
            </a:r>
            <a:r>
              <a:rPr lang="zh-TW" altLang="zh-TW" sz="1300" dirty="0">
                <a:latin typeface="微軟正黑體" pitchFamily="34" charset="-120"/>
                <a:ea typeface="微軟正黑體" pitchFamily="34" charset="-120"/>
              </a:rPr>
              <a:t>年度本公司未編製合併財務報告，其係為經會計師查核簽證之個體財務報告</a:t>
            </a:r>
            <a:r>
              <a:rPr lang="zh-TW" altLang="en-US" sz="1300" dirty="0">
                <a:latin typeface="微軟正黑體" pitchFamily="34" charset="-120"/>
                <a:ea typeface="微軟正黑體" pitchFamily="34" charset="-120"/>
              </a:rPr>
              <a:t>。</a:t>
            </a:r>
            <a:endParaRPr lang="zh-TW" altLang="zh-TW" sz="1300" dirty="0">
              <a:latin typeface="微軟正黑體" pitchFamily="34" charset="-120"/>
              <a:ea typeface="微軟正黑體" pitchFamily="34" charset="-120"/>
            </a:endParaRPr>
          </a:p>
          <a:p>
            <a:pPr>
              <a:lnSpc>
                <a:spcPts val="1500"/>
              </a:lnSpc>
              <a:spcBef>
                <a:spcPts val="0"/>
              </a:spcBef>
            </a:pPr>
            <a:r>
              <a:rPr lang="zh-TW" altLang="zh-TW" sz="1300" dirty="0" smtClean="0">
                <a:latin typeface="微軟正黑體" pitchFamily="34" charset="-120"/>
                <a:ea typeface="微軟正黑體" pitchFamily="34" charset="-120"/>
              </a:rPr>
              <a:t>註</a:t>
            </a:r>
            <a:r>
              <a:rPr lang="en-US" altLang="zh-TW" sz="1300" dirty="0">
                <a:latin typeface="微軟正黑體" pitchFamily="34" charset="-120"/>
                <a:ea typeface="微軟正黑體" pitchFamily="34" charset="-120"/>
              </a:rPr>
              <a:t>2</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102-106</a:t>
            </a:r>
            <a:r>
              <a:rPr lang="zh-TW" altLang="en-US" sz="1300" dirty="0" smtClean="0">
                <a:latin typeface="微軟正黑體" pitchFamily="34" charset="-120"/>
                <a:ea typeface="微軟正黑體" pitchFamily="34" charset="-120"/>
              </a:rPr>
              <a:t>年度係</a:t>
            </a:r>
            <a:r>
              <a:rPr lang="zh-TW" altLang="zh-TW" sz="1300" dirty="0">
                <a:latin typeface="微軟正黑體" pitchFamily="34" charset="-120"/>
                <a:ea typeface="微軟正黑體" pitchFamily="34" charset="-120"/>
              </a:rPr>
              <a:t>經會計師查核簽證之合併財務</a:t>
            </a:r>
            <a:r>
              <a:rPr lang="zh-TW" altLang="zh-TW" sz="1300" dirty="0" smtClean="0">
                <a:latin typeface="微軟正黑體" pitchFamily="34" charset="-120"/>
                <a:ea typeface="微軟正黑體" pitchFamily="34" charset="-120"/>
              </a:rPr>
              <a:t>報告</a:t>
            </a:r>
            <a:r>
              <a:rPr lang="en-US" altLang="zh-TW" sz="1300" dirty="0" smtClean="0">
                <a:latin typeface="微軟正黑體" pitchFamily="34" charset="-120"/>
                <a:ea typeface="微軟正黑體" pitchFamily="34" charset="-120"/>
              </a:rPr>
              <a:t> (102:ROC GAAP, 103~106:IFRSs)</a:t>
            </a:r>
            <a:r>
              <a:rPr lang="zh-TW" altLang="zh-TW" sz="1300" dirty="0" smtClean="0">
                <a:latin typeface="微軟正黑體" pitchFamily="34" charset="-120"/>
                <a:ea typeface="微軟正黑體" pitchFamily="34" charset="-120"/>
              </a:rPr>
              <a:t>。</a:t>
            </a:r>
            <a:endParaRPr lang="en-US" altLang="zh-TW" sz="1300" dirty="0" smtClean="0">
              <a:latin typeface="微軟正黑體" pitchFamily="34" charset="-120"/>
              <a:ea typeface="微軟正黑體" pitchFamily="34" charset="-120"/>
            </a:endParaRPr>
          </a:p>
        </p:txBody>
      </p:sp>
      <p:grpSp>
        <p:nvGrpSpPr>
          <p:cNvPr id="6" name="群組 5"/>
          <p:cNvGrpSpPr/>
          <p:nvPr/>
        </p:nvGrpSpPr>
        <p:grpSpPr>
          <a:xfrm>
            <a:off x="424924" y="976663"/>
            <a:ext cx="8395226" cy="4736339"/>
            <a:chOff x="424924" y="976663"/>
            <a:chExt cx="8395226" cy="4736339"/>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4924" y="976663"/>
              <a:ext cx="8395226" cy="473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7452320" y="4869160"/>
              <a:ext cx="546905" cy="338554"/>
            </a:xfrm>
            <a:prstGeom prst="rect">
              <a:avLst/>
            </a:prstGeom>
            <a:solidFill>
              <a:srgbClr val="CADCF2"/>
            </a:solidFill>
          </p:spPr>
          <p:txBody>
            <a:bodyPr wrap="square">
              <a:spAutoFit/>
            </a:bodyPr>
            <a:lstStyle/>
            <a:p>
              <a:r>
                <a:rPr lang="en-US" altLang="zh-TW" sz="1600" b="1" dirty="0" smtClean="0">
                  <a:solidFill>
                    <a:srgbClr val="FF0000"/>
                  </a:solidFill>
                  <a:latin typeface="微軟正黑體" pitchFamily="34" charset="-120"/>
                  <a:ea typeface="微軟正黑體" pitchFamily="34" charset="-120"/>
                </a:rPr>
                <a:t>H1</a:t>
              </a:r>
              <a:endParaRPr lang="zh-TW" altLang="en-US" sz="1600" b="1" dirty="0">
                <a:solidFill>
                  <a:srgbClr val="FF0000"/>
                </a:solidFill>
              </a:endParaRPr>
            </a:p>
          </p:txBody>
        </p:sp>
      </p:grpSp>
    </p:spTree>
    <p:extLst>
      <p:ext uri="{BB962C8B-B14F-4D97-AF65-F5344CB8AC3E}">
        <p14:creationId xmlns:p14="http://schemas.microsoft.com/office/powerpoint/2010/main" val="1093849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營運表現</a:t>
            </a:r>
            <a:endParaRPr lang="zh-TW" altLang="en-US" sz="36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8424862" cy="331044"/>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400"/>
              </a:spcBef>
              <a:buClrTx/>
              <a:buFont typeface="Wingdings" panose="05000000000000000000" pitchFamily="2" charset="2"/>
              <a:buChar char="Ø"/>
              <a:defRPr/>
            </a:pPr>
            <a:endParaRPr kumimoji="0" lang="en-US" altLang="zh-TW" sz="2000" b="1" dirty="0" smtClean="0">
              <a:solidFill>
                <a:schemeClr val="accent1">
                  <a:lumMod val="75000"/>
                </a:schemeClr>
              </a:solidFill>
              <a:latin typeface="微軟正黑體" pitchFamily="34" charset="-120"/>
              <a:ea typeface="微軟正黑體" pitchFamily="34" charset="-120"/>
            </a:endParaRPr>
          </a:p>
        </p:txBody>
      </p:sp>
      <p:sp>
        <p:nvSpPr>
          <p:cNvPr id="6" name="矩形 5"/>
          <p:cNvSpPr/>
          <p:nvPr/>
        </p:nvSpPr>
        <p:spPr>
          <a:xfrm>
            <a:off x="395287" y="5445224"/>
            <a:ext cx="8503444" cy="477054"/>
          </a:xfrm>
          <a:prstGeom prst="rect">
            <a:avLst/>
          </a:prstGeom>
        </p:spPr>
        <p:txBody>
          <a:bodyPr wrap="square">
            <a:spAutoFit/>
          </a:bodyPr>
          <a:lstStyle/>
          <a:p>
            <a:pPr>
              <a:lnSpc>
                <a:spcPts val="1500"/>
              </a:lnSpc>
              <a:spcBef>
                <a:spcPts val="0"/>
              </a:spcBef>
            </a:pPr>
            <a:r>
              <a:rPr lang="zh-TW" altLang="en-US" sz="1300" dirty="0">
                <a:latin typeface="微軟正黑體" pitchFamily="34" charset="-120"/>
                <a:ea typeface="微軟正黑體" pitchFamily="34" charset="-120"/>
              </a:rPr>
              <a:t>說明</a:t>
            </a:r>
            <a:r>
              <a:rPr lang="en-US" altLang="zh-TW" sz="1300" dirty="0" smtClean="0">
                <a:latin typeface="微軟正黑體" pitchFamily="34" charset="-120"/>
                <a:ea typeface="微軟正黑體" pitchFamily="34" charset="-120"/>
              </a:rPr>
              <a:t>1</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104</a:t>
            </a:r>
            <a:r>
              <a:rPr lang="zh-TW" altLang="zh-TW" sz="1300" dirty="0" smtClean="0">
                <a:latin typeface="微軟正黑體" pitchFamily="34" charset="-120"/>
                <a:ea typeface="微軟正黑體" pitchFamily="34" charset="-120"/>
              </a:rPr>
              <a:t>年</a:t>
            </a:r>
            <a:r>
              <a:rPr lang="zh-TW" altLang="en-US" sz="1300" dirty="0" smtClean="0">
                <a:latin typeface="微軟正黑體" pitchFamily="34" charset="-120"/>
                <a:ea typeface="微軟正黑體" pitchFamily="34" charset="-120"/>
              </a:rPr>
              <a:t>度因大陸供應商低價搶食國際市場</a:t>
            </a:r>
            <a:r>
              <a:rPr lang="zh-TW" altLang="zh-TW" sz="1300" dirty="0" smtClean="0">
                <a:latin typeface="微軟正黑體" pitchFamily="34" charset="-120"/>
                <a:ea typeface="微軟正黑體" pitchFamily="34" charset="-120"/>
              </a:rPr>
              <a:t>，</a:t>
            </a:r>
            <a:r>
              <a:rPr lang="zh-TW" altLang="en-US" sz="1300" dirty="0" smtClean="0">
                <a:latin typeface="微軟正黑體" pitchFamily="34" charset="-120"/>
                <a:ea typeface="微軟正黑體" pitchFamily="34" charset="-120"/>
              </a:rPr>
              <a:t>國際品牌廠商由於市場價差太大</a:t>
            </a:r>
            <a:r>
              <a:rPr lang="zh-TW" altLang="zh-TW" sz="1300" dirty="0">
                <a:latin typeface="微軟正黑體" pitchFamily="34" charset="-120"/>
                <a:ea typeface="微軟正黑體" pitchFamily="34" charset="-120"/>
              </a:rPr>
              <a:t>，</a:t>
            </a:r>
            <a:r>
              <a:rPr lang="zh-TW" altLang="en-US" sz="1300" dirty="0" smtClean="0">
                <a:latin typeface="微軟正黑體" pitchFamily="34" charset="-120"/>
                <a:ea typeface="微軟正黑體" pitchFamily="34" charset="-120"/>
              </a:rPr>
              <a:t>受到沖擊而衰退。</a:t>
            </a:r>
            <a:endParaRPr lang="zh-TW" altLang="zh-TW" sz="1300" dirty="0">
              <a:latin typeface="微軟正黑體" pitchFamily="34" charset="-120"/>
              <a:ea typeface="微軟正黑體" pitchFamily="34" charset="-120"/>
            </a:endParaRPr>
          </a:p>
          <a:p>
            <a:pPr>
              <a:lnSpc>
                <a:spcPts val="1500"/>
              </a:lnSpc>
              <a:spcBef>
                <a:spcPts val="0"/>
              </a:spcBef>
            </a:pPr>
            <a:r>
              <a:rPr lang="zh-TW" altLang="en-US" sz="1300" dirty="0">
                <a:latin typeface="微軟正黑體" pitchFamily="34" charset="-120"/>
                <a:ea typeface="微軟正黑體" pitchFamily="34" charset="-120"/>
              </a:rPr>
              <a:t>說明</a:t>
            </a:r>
            <a:r>
              <a:rPr lang="en-US" altLang="zh-TW" sz="1300" dirty="0" smtClean="0">
                <a:latin typeface="微軟正黑體" pitchFamily="34" charset="-120"/>
                <a:ea typeface="微軟正黑體" pitchFamily="34" charset="-120"/>
              </a:rPr>
              <a:t>2</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105</a:t>
            </a:r>
            <a:r>
              <a:rPr lang="zh-TW" altLang="en-US" sz="1300" dirty="0">
                <a:latin typeface="微軟正黑體" pitchFamily="34" charset="-120"/>
                <a:ea typeface="微軟正黑體" pitchFamily="34" charset="-120"/>
              </a:rPr>
              <a:t>年度因新</a:t>
            </a:r>
            <a:r>
              <a:rPr lang="zh-TW" altLang="en-US" sz="1300" dirty="0" smtClean="0">
                <a:latin typeface="微軟正黑體" pitchFamily="34" charset="-120"/>
                <a:ea typeface="微軟正黑體" pitchFamily="34" charset="-120"/>
              </a:rPr>
              <a:t>舊產品的交替及受</a:t>
            </a:r>
            <a:r>
              <a:rPr lang="en-US" altLang="zh-TW" sz="1300" dirty="0" smtClean="0">
                <a:latin typeface="微軟正黑體" pitchFamily="34" charset="-120"/>
                <a:ea typeface="微軟正黑體" pitchFamily="34" charset="-120"/>
              </a:rPr>
              <a:t>SONY</a:t>
            </a:r>
            <a:r>
              <a:rPr lang="zh-TW" altLang="en-US" sz="1300" dirty="0" smtClean="0">
                <a:latin typeface="微軟正黑體" pitchFamily="34" charset="-120"/>
                <a:ea typeface="微軟正黑體" pitchFamily="34" charset="-120"/>
              </a:rPr>
              <a:t>日本地震影響，無法交貨而必須延後半年推廣新品上市</a:t>
            </a:r>
            <a:r>
              <a:rPr lang="zh-TW" altLang="zh-TW" sz="1300" dirty="0" smtClean="0">
                <a:latin typeface="微軟正黑體" pitchFamily="34" charset="-120"/>
                <a:ea typeface="微軟正黑體" pitchFamily="34" charset="-120"/>
              </a:rPr>
              <a:t>。</a:t>
            </a:r>
            <a:endParaRPr lang="en-US" altLang="zh-TW" sz="1300" dirty="0" smtClean="0">
              <a:latin typeface="微軟正黑體" pitchFamily="34" charset="-120"/>
              <a:ea typeface="微軟正黑體" pitchFamily="34" charset="-12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7" y="1081732"/>
            <a:ext cx="8424863" cy="418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412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營收績效</a:t>
            </a:r>
            <a:r>
              <a:rPr lang="en-US" altLang="zh-TW" sz="3600" b="1" smtClean="0">
                <a:latin typeface="微軟正黑體" pitchFamily="34" charset="-120"/>
                <a:ea typeface="微軟正黑體" pitchFamily="34" charset="-120"/>
              </a:rPr>
              <a:t>-</a:t>
            </a:r>
            <a:r>
              <a:rPr lang="zh-TW" altLang="en-US" sz="3600" b="1" smtClean="0">
                <a:latin typeface="微軟正黑體" pitchFamily="34" charset="-120"/>
                <a:ea typeface="微軟正黑體" pitchFamily="34" charset="-120"/>
              </a:rPr>
              <a:t>同業比較</a:t>
            </a:r>
            <a:endParaRPr lang="zh-TW" altLang="en-US" sz="3600" b="1" dirty="0" smtClean="0">
              <a:latin typeface="微軟正黑體" pitchFamily="34" charset="-120"/>
              <a:ea typeface="微軟正黑體" pitchFamily="34" charset="-120"/>
            </a:endParaRPr>
          </a:p>
        </p:txBody>
      </p:sp>
      <p:sp>
        <p:nvSpPr>
          <p:cNvPr id="4" name="矩形 3"/>
          <p:cNvSpPr/>
          <p:nvPr/>
        </p:nvSpPr>
        <p:spPr>
          <a:xfrm>
            <a:off x="105183" y="5877272"/>
            <a:ext cx="2160240" cy="307777"/>
          </a:xfrm>
          <a:prstGeom prst="rect">
            <a:avLst/>
          </a:prstGeom>
        </p:spPr>
        <p:txBody>
          <a:bodyPr wrap="square">
            <a:spAutoFit/>
          </a:bodyPr>
          <a:lstStyle/>
          <a:p>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 </a:t>
            </a:r>
            <a:r>
              <a:rPr lang="zh-TW" altLang="en-US" sz="1400" dirty="0" smtClean="0">
                <a:latin typeface="微軟正黑體" pitchFamily="34" charset="-120"/>
                <a:ea typeface="微軟正黑體" pitchFamily="34" charset="-120"/>
              </a:rPr>
              <a:t>千元</a:t>
            </a:r>
            <a:r>
              <a:rPr lang="en-US" altLang="zh-TW" sz="1400" dirty="0" smtClean="0">
                <a:latin typeface="微軟正黑體" pitchFamily="34" charset="-120"/>
                <a:ea typeface="微軟正黑體" pitchFamily="34" charset="-120"/>
              </a:rPr>
              <a:t>/ EPS</a:t>
            </a:r>
            <a:r>
              <a:rPr lang="zh-TW" altLang="en-US" sz="1400" dirty="0" smtClean="0">
                <a:latin typeface="微軟正黑體" pitchFamily="34" charset="-120"/>
                <a:ea typeface="微軟正黑體" pitchFamily="34" charset="-120"/>
              </a:rPr>
              <a:t> 元 </a:t>
            </a:r>
            <a:endParaRPr lang="zh-TW" altLang="en-US" sz="1400" dirty="0">
              <a:latin typeface="微軟正黑體" pitchFamily="34" charset="-120"/>
              <a:ea typeface="微軟正黑體" pitchFamily="34" charset="-120"/>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355" y="1028913"/>
            <a:ext cx="4517363" cy="48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2867" y="1028913"/>
            <a:ext cx="4415637" cy="48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346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歷年股利</a:t>
            </a:r>
            <a:endParaRPr lang="zh-TW" altLang="en-US" sz="3600" b="1" dirty="0" smtClean="0">
              <a:latin typeface="微軟正黑體" pitchFamily="34" charset="-120"/>
              <a:ea typeface="微軟正黑體" pitchFamily="34" charset="-120"/>
            </a:endParaRPr>
          </a:p>
        </p:txBody>
      </p:sp>
      <p:sp>
        <p:nvSpPr>
          <p:cNvPr id="4" name="矩形 3"/>
          <p:cNvSpPr/>
          <p:nvPr/>
        </p:nvSpPr>
        <p:spPr>
          <a:xfrm>
            <a:off x="6654302" y="1032991"/>
            <a:ext cx="1329210" cy="307777"/>
          </a:xfrm>
          <a:prstGeom prst="rect">
            <a:avLst/>
          </a:prstGeom>
        </p:spPr>
        <p:txBody>
          <a:bodyPr wrap="none">
            <a:spAutoFit/>
          </a:bodyPr>
          <a:lstStyle/>
          <a:p>
            <a:pPr algn="r"/>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a:t>
            </a:r>
            <a:r>
              <a:rPr lang="zh-TW" altLang="en-US" sz="1400" dirty="0" smtClean="0">
                <a:latin typeface="微軟正黑體" pitchFamily="34" charset="-120"/>
                <a:ea typeface="微軟正黑體" pitchFamily="34" charset="-120"/>
              </a:rPr>
              <a:t> 元</a:t>
            </a:r>
            <a:endParaRPr lang="zh-TW" altLang="en-US" sz="1400" dirty="0">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288" y="1186878"/>
            <a:ext cx="8424862" cy="46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001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dirty="0" smtClean="0">
                <a:solidFill>
                  <a:schemeClr val="bg1"/>
                </a:solidFill>
                <a:latin typeface="微軟正黑體" pitchFamily="34" charset="-120"/>
                <a:ea typeface="微軟正黑體" pitchFamily="34" charset="-120"/>
                <a:cs typeface="Times New Roman" panose="02020603050405020304" pitchFamily="18" charset="0"/>
              </a:rPr>
              <a:t>發展策略及願景</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538954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p:cNvSpPr>
          <p:nvPr/>
        </p:nvSpPr>
        <p:spPr bwMode="auto">
          <a:xfrm>
            <a:off x="8688388" y="6448425"/>
            <a:ext cx="420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fld id="{C3CD8A9A-D28A-4CCE-A8B9-E5F2C31467EC}" type="slidenum">
              <a:rPr kumimoji="0" lang="zh-TW" altLang="en-US" sz="1400">
                <a:latin typeface="微軟正黑體" pitchFamily="34" charset="-120"/>
                <a:ea typeface="微軟正黑體" pitchFamily="34" charset="-120"/>
              </a:rPr>
              <a:pPr algn="r" eaLnBrk="1" hangingPunct="1"/>
              <a:t>26</a:t>
            </a:fld>
            <a:endParaRPr kumimoji="0" lang="zh-TW" altLang="en-US" sz="1400">
              <a:latin typeface="微軟正黑體" pitchFamily="34" charset="-120"/>
              <a:ea typeface="微軟正黑體" pitchFamily="34" charset="-120"/>
            </a:endParaRPr>
          </a:p>
        </p:txBody>
      </p:sp>
      <p:sp>
        <p:nvSpPr>
          <p:cNvPr id="13"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14" name="標題 1"/>
          <p:cNvSpPr>
            <a:spLocks noGrp="1"/>
          </p:cNvSpPr>
          <p:nvPr>
            <p:ph type="title" idx="4294967295"/>
          </p:nvPr>
        </p:nvSpPr>
        <p:spPr>
          <a:xfrm>
            <a:off x="466725" y="242888"/>
            <a:ext cx="8066088" cy="704850"/>
          </a:xfrm>
        </p:spPr>
        <p:txBody>
          <a:bodyPr/>
          <a:lstStyle/>
          <a:p>
            <a:pPr algn="l" eaLnBrk="1" hangingPunct="1"/>
            <a:r>
              <a:rPr lang="zh-TW" altLang="en-US" sz="3600" b="1" dirty="0" smtClean="0">
                <a:solidFill>
                  <a:schemeClr val="tx1"/>
                </a:solidFill>
                <a:latin typeface="微軟正黑體" pitchFamily="34" charset="-120"/>
                <a:ea typeface="微軟正黑體" pitchFamily="34" charset="-120"/>
              </a:rPr>
              <a:t>競爭分析</a:t>
            </a:r>
            <a:endParaRPr lang="zh-TW" altLang="en-US" sz="3600" b="1" dirty="0">
              <a:solidFill>
                <a:schemeClr val="tx1"/>
              </a:solidFill>
              <a:latin typeface="微軟正黑體" pitchFamily="34" charset="-120"/>
              <a:ea typeface="微軟正黑體" pitchFamily="34" charset="-120"/>
            </a:endParaRPr>
          </a:p>
        </p:txBody>
      </p:sp>
      <p:sp>
        <p:nvSpPr>
          <p:cNvPr id="15" name="圓角矩形 4"/>
          <p:cNvSpPr/>
          <p:nvPr/>
        </p:nvSpPr>
        <p:spPr>
          <a:xfrm>
            <a:off x="328477" y="1836000"/>
            <a:ext cx="3163403" cy="16978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533400">
              <a:lnSpc>
                <a:spcPct val="90000"/>
              </a:lnSpc>
              <a:spcBef>
                <a:spcPts val="600"/>
              </a:spcBef>
              <a:spcAft>
                <a:spcPts val="0"/>
              </a:spcAft>
              <a:buChar char="••"/>
            </a:pPr>
            <a:r>
              <a:rPr lang="zh-TW" altLang="en-US" sz="1500" b="1" kern="1200" dirty="0" smtClean="0">
                <a:solidFill>
                  <a:srgbClr val="AC0000"/>
                </a:solidFill>
                <a:latin typeface="微軟正黑體" pitchFamily="34" charset="-120"/>
                <a:ea typeface="微軟正黑體" pitchFamily="34" charset="-120"/>
              </a:rPr>
              <a:t>豐富的影像類比處理技術與數位</a:t>
            </a:r>
            <a:r>
              <a:rPr lang="en-US" altLang="zh-TW" sz="1500" b="1" kern="1200" dirty="0" smtClean="0">
                <a:solidFill>
                  <a:srgbClr val="AC0000"/>
                </a:solidFill>
                <a:latin typeface="微軟正黑體" pitchFamily="34" charset="-120"/>
                <a:ea typeface="微軟正黑體" pitchFamily="34" charset="-120"/>
              </a:rPr>
              <a:t>IP</a:t>
            </a:r>
            <a:r>
              <a:rPr lang="zh-TW" altLang="en-US" sz="1500" b="1" kern="1200" dirty="0" smtClean="0">
                <a:solidFill>
                  <a:srgbClr val="AC0000"/>
                </a:solidFill>
                <a:latin typeface="微軟正黑體" pitchFamily="34" charset="-120"/>
                <a:ea typeface="微軟正黑體" pitchFamily="34" charset="-120"/>
              </a:rPr>
              <a:t>技術的研發與製造經驗</a:t>
            </a:r>
          </a:p>
          <a:p>
            <a:pPr marL="114300" marR="0" lvl="1" indent="-114300" algn="l" defTabSz="533400" eaLnBrk="1" fontAlgn="auto" latinLnBrk="0" hangingPunct="1">
              <a:lnSpc>
                <a:spcPct val="90000"/>
              </a:lnSpc>
              <a:spcBef>
                <a:spcPts val="600"/>
              </a:spcBef>
              <a:spcAft>
                <a:spcPts val="0"/>
              </a:spcAft>
              <a:buClrTx/>
              <a:buSzTx/>
              <a:buFontTx/>
              <a:buChar char="••"/>
              <a:tabLst/>
              <a:defRPr/>
            </a:pPr>
            <a:r>
              <a:rPr lang="zh-TW" altLang="en-US" sz="1500" b="1" dirty="0">
                <a:solidFill>
                  <a:srgbClr val="AC0000"/>
                </a:solidFill>
                <a:latin typeface="微軟正黑體" pitchFamily="34" charset="-120"/>
                <a:ea typeface="微軟正黑體" pitchFamily="34" charset="-120"/>
              </a:rPr>
              <a:t>穩定的供應鏈廠商</a:t>
            </a:r>
            <a:r>
              <a:rPr lang="zh-TW" altLang="en-US" sz="1500" b="1" dirty="0" smtClean="0">
                <a:solidFill>
                  <a:srgbClr val="AC0000"/>
                </a:solidFill>
                <a:latin typeface="微軟正黑體" pitchFamily="34" charset="-120"/>
                <a:ea typeface="微軟正黑體" pitchFamily="34" charset="-120"/>
              </a:rPr>
              <a:t>合作關係</a:t>
            </a:r>
            <a:endParaRPr lang="en-US" altLang="zh-TW" sz="1500" b="1" strike="noStrike" kern="1200" dirty="0" smtClean="0">
              <a:solidFill>
                <a:srgbClr val="AC0000"/>
              </a:solidFill>
              <a:effectLst/>
              <a:latin typeface="微軟正黑體" pitchFamily="34" charset="-120"/>
              <a:ea typeface="微軟正黑體" pitchFamily="34" charset="-120"/>
            </a:endParaRPr>
          </a:p>
          <a:p>
            <a:pPr marL="114300" marR="0" lvl="1" indent="-114300" algn="l" defTabSz="533400" eaLnBrk="1" fontAlgn="auto" latinLnBrk="0" hangingPunct="1">
              <a:lnSpc>
                <a:spcPct val="90000"/>
              </a:lnSpc>
              <a:spcBef>
                <a:spcPts val="600"/>
              </a:spcBef>
              <a:spcAft>
                <a:spcPts val="0"/>
              </a:spcAft>
              <a:buClrTx/>
              <a:buSzTx/>
              <a:buFontTx/>
              <a:buChar char="••"/>
              <a:tabLst/>
              <a:defRPr/>
            </a:pPr>
            <a:r>
              <a:rPr lang="zh-TW" altLang="en-US" sz="1500" b="1" dirty="0" smtClean="0">
                <a:solidFill>
                  <a:srgbClr val="AC0000"/>
                </a:solidFill>
                <a:latin typeface="微軟正黑體" pitchFamily="34" charset="-120"/>
                <a:ea typeface="微軟正黑體" pitchFamily="34" charset="-120"/>
              </a:rPr>
              <a:t>新的應用技術不斷研發</a:t>
            </a:r>
            <a:endParaRPr lang="en-US" altLang="zh-TW" sz="1500" b="1" dirty="0" smtClean="0">
              <a:solidFill>
                <a:srgbClr val="AC0000"/>
              </a:solidFill>
              <a:latin typeface="微軟正黑體" pitchFamily="34" charset="-120"/>
              <a:ea typeface="微軟正黑體" pitchFamily="34" charset="-120"/>
            </a:endParaRPr>
          </a:p>
          <a:p>
            <a:pPr marL="114300" lvl="1" indent="-114300" defTabSz="533400">
              <a:lnSpc>
                <a:spcPct val="90000"/>
              </a:lnSpc>
              <a:spcBef>
                <a:spcPts val="600"/>
              </a:spcBef>
              <a:spcAft>
                <a:spcPts val="0"/>
              </a:spcAft>
              <a:buFontTx/>
              <a:buChar char="••"/>
              <a:defRPr/>
            </a:pPr>
            <a:r>
              <a:rPr lang="zh-TW" altLang="en-US" sz="1500" b="1" dirty="0">
                <a:solidFill>
                  <a:srgbClr val="AC0000"/>
                </a:solidFill>
                <a:latin typeface="微軟正黑體" pitchFamily="34" charset="-120"/>
                <a:ea typeface="微軟正黑體" pitchFamily="34" charset="-120"/>
              </a:rPr>
              <a:t>非單一品牌的彈性合作模式</a:t>
            </a:r>
          </a:p>
          <a:p>
            <a:pPr marL="114300" lvl="1" indent="-114300" defTabSz="533400">
              <a:lnSpc>
                <a:spcPct val="90000"/>
              </a:lnSpc>
              <a:spcBef>
                <a:spcPts val="600"/>
              </a:spcBef>
              <a:spcAft>
                <a:spcPts val="0"/>
              </a:spcAft>
              <a:buFontTx/>
              <a:buChar char="••"/>
              <a:defRPr/>
            </a:pPr>
            <a:r>
              <a:rPr lang="zh-TW" altLang="en-US" sz="1500" b="1" dirty="0">
                <a:solidFill>
                  <a:srgbClr val="AC0000"/>
                </a:solidFill>
                <a:latin typeface="微軟正黑體" pitchFamily="34" charset="-120"/>
                <a:ea typeface="微軟正黑體" pitchFamily="34" charset="-120"/>
              </a:rPr>
              <a:t>產品廣度與深度並俱</a:t>
            </a:r>
            <a:endParaRPr lang="zh-TW" altLang="en-US" sz="1500" b="1" kern="1200" dirty="0">
              <a:solidFill>
                <a:srgbClr val="AC0000"/>
              </a:solidFill>
              <a:latin typeface="微軟正黑體" pitchFamily="34" charset="-120"/>
              <a:ea typeface="微軟正黑體" pitchFamily="34" charset="-120"/>
            </a:endParaRPr>
          </a:p>
        </p:txBody>
      </p:sp>
      <p:sp>
        <p:nvSpPr>
          <p:cNvPr id="16" name="圓角矩形 4"/>
          <p:cNvSpPr/>
          <p:nvPr/>
        </p:nvSpPr>
        <p:spPr>
          <a:xfrm>
            <a:off x="6120000" y="1836883"/>
            <a:ext cx="2700150" cy="13760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90000"/>
              </a:lnSpc>
              <a:spcBef>
                <a:spcPts val="600"/>
              </a:spcBef>
              <a:spcAft>
                <a:spcPts val="0"/>
              </a:spcAft>
              <a:buChar char="••"/>
            </a:pPr>
            <a:r>
              <a:rPr lang="zh-TW" altLang="en-US" sz="1500" b="1" kern="1200" dirty="0" smtClean="0">
                <a:solidFill>
                  <a:srgbClr val="008000"/>
                </a:solidFill>
                <a:latin typeface="微軟正黑體" pitchFamily="34" charset="-120"/>
                <a:ea typeface="微軟正黑體" pitchFamily="34" charset="-120"/>
              </a:rPr>
              <a:t>因應少量多樣的市場需求，投入比競爭者更多資源</a:t>
            </a:r>
            <a:endParaRPr lang="zh-TW" altLang="en-US" sz="1500" b="1" kern="1200" dirty="0">
              <a:solidFill>
                <a:srgbClr val="008000"/>
              </a:solidFill>
              <a:latin typeface="微軟正黑體" pitchFamily="34" charset="-120"/>
              <a:ea typeface="微軟正黑體" pitchFamily="34" charset="-120"/>
            </a:endParaRPr>
          </a:p>
          <a:p>
            <a:pPr marL="114300" lvl="1" indent="-114300" algn="l" defTabSz="622300">
              <a:lnSpc>
                <a:spcPct val="90000"/>
              </a:lnSpc>
              <a:spcBef>
                <a:spcPts val="600"/>
              </a:spcBef>
              <a:spcAft>
                <a:spcPts val="0"/>
              </a:spcAft>
              <a:buChar char="••"/>
            </a:pPr>
            <a:r>
              <a:rPr lang="zh-TW" altLang="en-US" sz="1500" b="1" dirty="0" smtClean="0">
                <a:solidFill>
                  <a:srgbClr val="008000"/>
                </a:solidFill>
                <a:latin typeface="微軟正黑體" pitchFamily="34" charset="-120"/>
                <a:ea typeface="微軟正黑體" pitchFamily="34" charset="-120"/>
              </a:rPr>
              <a:t>對品質堅持墊高成本，影響報價競爭力</a:t>
            </a:r>
            <a:endParaRPr lang="zh-TW" altLang="en-US" sz="1500" b="1" kern="1200" dirty="0">
              <a:solidFill>
                <a:srgbClr val="008000"/>
              </a:solidFill>
              <a:latin typeface="微軟正黑體" pitchFamily="34" charset="-120"/>
              <a:ea typeface="微軟正黑體" pitchFamily="34" charset="-120"/>
            </a:endParaRPr>
          </a:p>
        </p:txBody>
      </p:sp>
      <p:sp>
        <p:nvSpPr>
          <p:cNvPr id="17" name="圓角矩形 4"/>
          <p:cNvSpPr/>
          <p:nvPr/>
        </p:nvSpPr>
        <p:spPr>
          <a:xfrm>
            <a:off x="6177800" y="5040000"/>
            <a:ext cx="2858696" cy="7652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80000"/>
              </a:lnSpc>
              <a:spcBef>
                <a:spcPts val="600"/>
              </a:spcBef>
              <a:spcAft>
                <a:spcPts val="0"/>
              </a:spcAft>
              <a:buChar char="••"/>
            </a:pPr>
            <a:r>
              <a:rPr lang="zh-TW" altLang="en-US" sz="1500" b="1" dirty="0">
                <a:solidFill>
                  <a:schemeClr val="accent6">
                    <a:lumMod val="75000"/>
                  </a:schemeClr>
                </a:solidFill>
                <a:latin typeface="微軟正黑體" pitchFamily="34" charset="-120"/>
                <a:ea typeface="微軟正黑體" pitchFamily="34" charset="-120"/>
              </a:rPr>
              <a:t>市場充斥大陸低價</a:t>
            </a:r>
            <a:r>
              <a:rPr lang="zh-TW" altLang="en-US" sz="1500" b="1" dirty="0" smtClean="0">
                <a:solidFill>
                  <a:schemeClr val="accent6">
                    <a:lumMod val="75000"/>
                  </a:schemeClr>
                </a:solidFill>
                <a:latin typeface="微軟正黑體" pitchFamily="34" charset="-120"/>
                <a:ea typeface="微軟正黑體" pitchFamily="34" charset="-120"/>
              </a:rPr>
              <a:t>產品</a:t>
            </a:r>
            <a:endParaRPr lang="en-US" altLang="zh-TW" sz="1500" b="1" dirty="0" smtClean="0">
              <a:solidFill>
                <a:schemeClr val="accent6">
                  <a:lumMod val="75000"/>
                </a:schemeClr>
              </a:solidFill>
              <a:latin typeface="微軟正黑體" pitchFamily="34" charset="-120"/>
              <a:ea typeface="微軟正黑體" pitchFamily="34" charset="-120"/>
            </a:endParaRPr>
          </a:p>
          <a:p>
            <a:pPr marL="114300" lvl="1" indent="-114300" algn="l" defTabSz="622300">
              <a:lnSpc>
                <a:spcPct val="80000"/>
              </a:lnSpc>
              <a:spcBef>
                <a:spcPts val="600"/>
              </a:spcBef>
              <a:spcAft>
                <a:spcPts val="0"/>
              </a:spcAft>
              <a:buChar char="••"/>
            </a:pPr>
            <a:r>
              <a:rPr lang="zh-TW" altLang="en-US" sz="1500" b="1" kern="1200" dirty="0">
                <a:solidFill>
                  <a:schemeClr val="accent6">
                    <a:lumMod val="75000"/>
                  </a:schemeClr>
                </a:solidFill>
                <a:latin typeface="微軟正黑體" pitchFamily="34" charset="-120"/>
                <a:ea typeface="微軟正黑體" pitchFamily="34" charset="-120"/>
              </a:rPr>
              <a:t>中國國家扶持大規模廠商侵襲市場</a:t>
            </a:r>
            <a:endParaRPr lang="en-US" altLang="zh-TW" sz="1500" b="1" kern="1200" dirty="0" smtClean="0">
              <a:solidFill>
                <a:schemeClr val="accent6">
                  <a:lumMod val="75000"/>
                </a:schemeClr>
              </a:solidFill>
              <a:latin typeface="微軟正黑體" pitchFamily="34" charset="-120"/>
              <a:ea typeface="微軟正黑體" pitchFamily="34" charset="-120"/>
            </a:endParaRPr>
          </a:p>
        </p:txBody>
      </p:sp>
      <p:sp>
        <p:nvSpPr>
          <p:cNvPr id="18" name="圓角矩形 4"/>
          <p:cNvSpPr/>
          <p:nvPr/>
        </p:nvSpPr>
        <p:spPr>
          <a:xfrm>
            <a:off x="288008" y="5013176"/>
            <a:ext cx="3779936" cy="8507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defTabSz="622300">
              <a:lnSpc>
                <a:spcPct val="80000"/>
              </a:lnSpc>
              <a:spcBef>
                <a:spcPts val="600"/>
              </a:spcBef>
              <a:spcAft>
                <a:spcPts val="0"/>
              </a:spcAft>
              <a:buChar char="••"/>
            </a:pPr>
            <a:r>
              <a:rPr lang="zh-TW" altLang="en-US" sz="1500" b="1" dirty="0" smtClean="0">
                <a:solidFill>
                  <a:srgbClr val="0033CC"/>
                </a:solidFill>
                <a:latin typeface="微軟正黑體" pitchFamily="34" charset="-120"/>
                <a:ea typeface="微軟正黑體" pitchFamily="34" charset="-120"/>
              </a:rPr>
              <a:t>物聯網的</a:t>
            </a:r>
            <a:r>
              <a:rPr lang="zh-TW" altLang="en-US" sz="1500" b="1" dirty="0">
                <a:solidFill>
                  <a:srgbClr val="0033CC"/>
                </a:solidFill>
                <a:latin typeface="微軟正黑體" pitchFamily="34" charset="-120"/>
                <a:ea typeface="微軟正黑體" pitchFamily="34" charset="-120"/>
              </a:rPr>
              <a:t>發展，提供</a:t>
            </a:r>
            <a:r>
              <a:rPr lang="zh-TW" altLang="en-US" sz="1500" b="1" dirty="0" smtClean="0">
                <a:solidFill>
                  <a:srgbClr val="0033CC"/>
                </a:solidFill>
                <a:latin typeface="微軟正黑體" pitchFamily="34" charset="-120"/>
                <a:ea typeface="微軟正黑體" pitchFamily="34" charset="-120"/>
              </a:rPr>
              <a:t>更多應用市場</a:t>
            </a:r>
            <a:endParaRPr lang="en-US" altLang="zh-TW" sz="1500" b="1" dirty="0" smtClean="0">
              <a:solidFill>
                <a:srgbClr val="0033CC"/>
              </a:solidFill>
              <a:latin typeface="微軟正黑體" pitchFamily="34" charset="-120"/>
              <a:ea typeface="微軟正黑體" pitchFamily="34" charset="-120"/>
            </a:endParaRPr>
          </a:p>
          <a:p>
            <a:pPr marL="114300" lvl="1" indent="-114300" defTabSz="622300">
              <a:lnSpc>
                <a:spcPct val="80000"/>
              </a:lnSpc>
              <a:spcBef>
                <a:spcPts val="600"/>
              </a:spcBef>
              <a:spcAft>
                <a:spcPts val="0"/>
              </a:spcAft>
              <a:buChar char="••"/>
            </a:pPr>
            <a:r>
              <a:rPr lang="zh-TW" altLang="en-US" sz="1500" b="1" dirty="0">
                <a:solidFill>
                  <a:srgbClr val="0033CC"/>
                </a:solidFill>
                <a:latin typeface="微軟正黑體" pitchFamily="34" charset="-120"/>
                <a:ea typeface="微軟正黑體" pitchFamily="34" charset="-120"/>
              </a:rPr>
              <a:t>垂直應用市場的持續整合發展</a:t>
            </a:r>
          </a:p>
          <a:p>
            <a:pPr marL="114300" lvl="1" indent="-114300" defTabSz="622300">
              <a:lnSpc>
                <a:spcPct val="80000"/>
              </a:lnSpc>
              <a:spcBef>
                <a:spcPts val="600"/>
              </a:spcBef>
              <a:spcAft>
                <a:spcPts val="0"/>
              </a:spcAft>
              <a:buChar char="••"/>
            </a:pPr>
            <a:r>
              <a:rPr lang="zh-TW" altLang="en-US" sz="1500" b="1" dirty="0" smtClean="0">
                <a:solidFill>
                  <a:srgbClr val="0033CC"/>
                </a:solidFill>
                <a:latin typeface="微軟正黑體" pitchFamily="34" charset="-120"/>
                <a:ea typeface="微軟正黑體" pitchFamily="34" charset="-120"/>
              </a:rPr>
              <a:t>技術門檻加高，減少競爭者數量</a:t>
            </a:r>
            <a:endParaRPr lang="zh-TW" altLang="en-US" sz="1500" b="1" dirty="0">
              <a:solidFill>
                <a:srgbClr val="0033CC"/>
              </a:solidFill>
              <a:latin typeface="微軟正黑體" pitchFamily="34" charset="-120"/>
              <a:ea typeface="微軟正黑體" pitchFamily="34" charset="-120"/>
            </a:endParaRPr>
          </a:p>
        </p:txBody>
      </p:sp>
      <p:pic>
        <p:nvPicPr>
          <p:cNvPr id="1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99792" y="1801839"/>
            <a:ext cx="4040661" cy="408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048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成長策略</a:t>
            </a:r>
            <a:endParaRPr lang="zh-TW" altLang="en-US" sz="36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5796135" y="1196751"/>
            <a:ext cx="3312939" cy="4824537"/>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177800" indent="-177800" eaLnBrk="1" hangingPunct="1">
              <a:lnSpc>
                <a:spcPts val="2600"/>
              </a:lnSpc>
              <a:spcBef>
                <a:spcPts val="600"/>
              </a:spcBef>
              <a:spcAft>
                <a:spcPts val="0"/>
              </a:spcAft>
              <a:buClrTx/>
              <a:buFont typeface="Wingdings" pitchFamily="2" charset="2"/>
              <a:buChar char="Ø"/>
              <a:defRPr/>
            </a:pPr>
            <a:r>
              <a:rPr lang="zh-TW" altLang="en-US" sz="2000" b="1" dirty="0" smtClean="0">
                <a:solidFill>
                  <a:schemeClr val="tx1">
                    <a:lumMod val="95000"/>
                    <a:lumOff val="5000"/>
                  </a:schemeClr>
                </a:solidFill>
                <a:latin typeface="微軟正黑體" pitchFamily="34" charset="-120"/>
                <a:ea typeface="微軟正黑體" pitchFamily="34" charset="-120"/>
              </a:rPr>
              <a:t>策略夥伴</a:t>
            </a:r>
            <a:r>
              <a:rPr lang="zh-TW" altLang="en-US" sz="2000" dirty="0" smtClean="0">
                <a:solidFill>
                  <a:schemeClr val="tx1">
                    <a:lumMod val="95000"/>
                    <a:lumOff val="5000"/>
                  </a:schemeClr>
                </a:solidFill>
                <a:latin typeface="微軟正黑體" pitchFamily="34" charset="-120"/>
                <a:ea typeface="微軟正黑體" pitchFamily="34" charset="-120"/>
              </a:rPr>
              <a:t>：</a:t>
            </a:r>
            <a:endParaRPr lang="en-US" altLang="zh-TW" sz="20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未來</a:t>
            </a:r>
            <a:r>
              <a:rPr lang="zh-TW" altLang="en-US" sz="1800" dirty="0">
                <a:solidFill>
                  <a:schemeClr val="tx1">
                    <a:lumMod val="95000"/>
                    <a:lumOff val="5000"/>
                  </a:schemeClr>
                </a:solidFill>
                <a:latin typeface="微軟正黑體" pitchFamily="34" charset="-120"/>
                <a:ea typeface="微軟正黑體" pitchFamily="34" charset="-120"/>
              </a:rPr>
              <a:t>是</a:t>
            </a:r>
            <a:r>
              <a:rPr lang="zh-TW" altLang="en-US" sz="1800" dirty="0" smtClean="0">
                <a:solidFill>
                  <a:schemeClr val="tx1">
                    <a:lumMod val="95000"/>
                    <a:lumOff val="5000"/>
                  </a:schemeClr>
                </a:solidFill>
                <a:latin typeface="微軟正黑體" pitchFamily="34" charset="-120"/>
                <a:ea typeface="微軟正黑體" pitchFamily="34" charset="-120"/>
              </a:rPr>
              <a:t>國際大廠主導的物聯網</a:t>
            </a:r>
            <a:r>
              <a:rPr lang="en-US" altLang="zh-TW" sz="1800" dirty="0" smtClean="0">
                <a:solidFill>
                  <a:schemeClr val="tx1">
                    <a:lumMod val="95000"/>
                    <a:lumOff val="5000"/>
                  </a:schemeClr>
                </a:solidFill>
                <a:latin typeface="微軟正黑體" pitchFamily="34" charset="-120"/>
                <a:ea typeface="微軟正黑體" pitchFamily="34" charset="-120"/>
              </a:rPr>
              <a:t>(IOT)</a:t>
            </a:r>
            <a:r>
              <a:rPr lang="zh-TW" altLang="en-US" sz="1800" dirty="0" smtClean="0">
                <a:solidFill>
                  <a:schemeClr val="tx1">
                    <a:lumMod val="95000"/>
                    <a:lumOff val="5000"/>
                  </a:schemeClr>
                </a:solidFill>
                <a:latin typeface="微軟正黑體" pitchFamily="34" charset="-120"/>
                <a:ea typeface="微軟正黑體" pitchFamily="34" charset="-120"/>
              </a:rPr>
              <a:t>世界</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與</a:t>
            </a:r>
            <a:r>
              <a:rPr lang="zh-TW" altLang="en-US" sz="1800" dirty="0">
                <a:solidFill>
                  <a:schemeClr val="tx1">
                    <a:lumMod val="95000"/>
                    <a:lumOff val="5000"/>
                  </a:schemeClr>
                </a:solidFill>
                <a:latin typeface="微軟正黑體" pitchFamily="34" charset="-120"/>
                <a:ea typeface="微軟正黑體" pitchFamily="34" charset="-120"/>
              </a:rPr>
              <a:t>客戶共同</a:t>
            </a:r>
            <a:r>
              <a:rPr lang="zh-TW" altLang="en-US" sz="1800" dirty="0" smtClean="0">
                <a:solidFill>
                  <a:schemeClr val="tx1">
                    <a:lumMod val="95000"/>
                    <a:lumOff val="5000"/>
                  </a:schemeClr>
                </a:solidFill>
                <a:latin typeface="微軟正黑體" pitchFamily="34" charset="-120"/>
                <a:ea typeface="微軟正黑體" pitchFamily="34" charset="-120"/>
              </a:rPr>
              <a:t>成長的長期夥伴關係</a:t>
            </a:r>
            <a:endParaRPr lang="en-US" altLang="zh-TW" sz="1800" dirty="0">
              <a:solidFill>
                <a:schemeClr val="tx1">
                  <a:lumMod val="95000"/>
                  <a:lumOff val="5000"/>
                </a:schemeClr>
              </a:solidFill>
              <a:latin typeface="微軟正黑體" pitchFamily="34" charset="-120"/>
              <a:ea typeface="微軟正黑體" pitchFamily="34" charset="-120"/>
            </a:endParaRPr>
          </a:p>
          <a:p>
            <a:pPr marL="177800" indent="-177800" eaLnBrk="1" hangingPunct="1">
              <a:lnSpc>
                <a:spcPts val="2600"/>
              </a:lnSpc>
              <a:spcBef>
                <a:spcPts val="600"/>
              </a:spcBef>
              <a:spcAft>
                <a:spcPts val="0"/>
              </a:spcAft>
              <a:buClrTx/>
              <a:buFont typeface="Wingdings" pitchFamily="2" charset="2"/>
              <a:buChar char="Ø"/>
              <a:defRPr/>
            </a:pPr>
            <a:r>
              <a:rPr lang="zh-TW" altLang="en-US" sz="2000" b="1" dirty="0" smtClean="0">
                <a:solidFill>
                  <a:schemeClr val="tx1">
                    <a:lumMod val="95000"/>
                    <a:lumOff val="5000"/>
                  </a:schemeClr>
                </a:solidFill>
                <a:latin typeface="微軟正黑體" pitchFamily="34" charset="-120"/>
                <a:ea typeface="微軟正黑體" pitchFamily="34" charset="-120"/>
              </a:rPr>
              <a:t>研發能量</a:t>
            </a:r>
            <a:r>
              <a:rPr lang="zh-TW" altLang="en-US" sz="2000" dirty="0" smtClean="0">
                <a:solidFill>
                  <a:schemeClr val="tx1">
                    <a:lumMod val="95000"/>
                    <a:lumOff val="5000"/>
                  </a:schemeClr>
                </a:solidFill>
                <a:latin typeface="微軟正黑體" pitchFamily="34" charset="-120"/>
                <a:ea typeface="微軟正黑體" pitchFamily="34" charset="-120"/>
              </a:rPr>
              <a:t>：</a:t>
            </a:r>
            <a:endParaRPr lang="en-US" altLang="zh-TW" sz="20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4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技術門檻高</a:t>
            </a:r>
            <a:endParaRPr lang="en-US" altLang="zh-TW" sz="1800" dirty="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4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高度</a:t>
            </a:r>
            <a:r>
              <a:rPr lang="zh-TW" altLang="en-US" sz="1800" dirty="0">
                <a:solidFill>
                  <a:schemeClr val="tx1">
                    <a:lumMod val="95000"/>
                    <a:lumOff val="5000"/>
                  </a:schemeClr>
                </a:solidFill>
                <a:latin typeface="微軟正黑體" pitchFamily="34" charset="-120"/>
                <a:ea typeface="微軟正黑體" pitchFamily="34" charset="-120"/>
              </a:rPr>
              <a:t>客製化</a:t>
            </a:r>
            <a:r>
              <a:rPr lang="zh-TW" altLang="en-US" sz="1800" dirty="0" smtClean="0">
                <a:solidFill>
                  <a:schemeClr val="tx1">
                    <a:lumMod val="95000"/>
                    <a:lumOff val="5000"/>
                  </a:schemeClr>
                </a:solidFill>
                <a:latin typeface="微軟正黑體" pitchFamily="34" charset="-120"/>
                <a:ea typeface="微軟正黑體" pitchFamily="34" charset="-120"/>
              </a:rPr>
              <a:t>及</a:t>
            </a:r>
            <a:r>
              <a:rPr lang="zh-TW" altLang="en-US" sz="1800" dirty="0">
                <a:solidFill>
                  <a:schemeClr val="tx1">
                    <a:lumMod val="95000"/>
                    <a:lumOff val="5000"/>
                  </a:schemeClr>
                </a:solidFill>
                <a:latin typeface="微軟正黑體" pitchFamily="34" charset="-120"/>
                <a:ea typeface="微軟正黑體" pitchFamily="34" charset="-120"/>
              </a:rPr>
              <a:t>後</a:t>
            </a:r>
            <a:r>
              <a:rPr lang="zh-TW" altLang="en-US" sz="1800" dirty="0" smtClean="0">
                <a:solidFill>
                  <a:schemeClr val="tx1">
                    <a:lumMod val="95000"/>
                    <a:lumOff val="5000"/>
                  </a:schemeClr>
                </a:solidFill>
                <a:latin typeface="微軟正黑體" pitchFamily="34" charset="-120"/>
                <a:ea typeface="微軟正黑體" pitchFamily="34" charset="-120"/>
              </a:rPr>
              <a:t>台垂直整合能力</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4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累積</a:t>
            </a:r>
            <a:r>
              <a:rPr lang="zh-TW" altLang="en-US" sz="1800" dirty="0">
                <a:solidFill>
                  <a:schemeClr val="tx1">
                    <a:lumMod val="95000"/>
                    <a:lumOff val="5000"/>
                  </a:schemeClr>
                </a:solidFill>
                <a:latin typeface="微軟正黑體" pitchFamily="34" charset="-120"/>
                <a:ea typeface="微軟正黑體" pitchFamily="34" charset="-120"/>
              </a:rPr>
              <a:t>二十餘年電子製造、光學</a:t>
            </a:r>
            <a:r>
              <a:rPr lang="zh-TW" altLang="en-US" sz="1800" dirty="0" smtClean="0">
                <a:solidFill>
                  <a:schemeClr val="tx1">
                    <a:lumMod val="95000"/>
                    <a:lumOff val="5000"/>
                  </a:schemeClr>
                </a:solidFill>
                <a:latin typeface="微軟正黑體" pitchFamily="34" charset="-120"/>
                <a:ea typeface="微軟正黑體" pitchFamily="34" charset="-120"/>
              </a:rPr>
              <a:t>影像處理能力</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177800" indent="-177800" eaLnBrk="1" hangingPunct="1">
              <a:lnSpc>
                <a:spcPts val="2600"/>
              </a:lnSpc>
              <a:spcBef>
                <a:spcPts val="600"/>
              </a:spcBef>
              <a:spcAft>
                <a:spcPts val="0"/>
              </a:spcAft>
              <a:buClrTx/>
              <a:buFont typeface="Wingdings" pitchFamily="2" charset="2"/>
              <a:buChar char="Ø"/>
              <a:defRPr/>
            </a:pPr>
            <a:r>
              <a:rPr lang="zh-TW" altLang="en-US" sz="2000" b="1" dirty="0" smtClean="0">
                <a:solidFill>
                  <a:schemeClr val="tx1">
                    <a:lumMod val="95000"/>
                    <a:lumOff val="5000"/>
                  </a:schemeClr>
                </a:solidFill>
                <a:latin typeface="微軟正黑體" pitchFamily="34" charset="-120"/>
                <a:ea typeface="微軟正黑體" pitchFamily="34" charset="-120"/>
              </a:rPr>
              <a:t>智慧</a:t>
            </a:r>
            <a:r>
              <a:rPr lang="zh-TW" altLang="en-US" sz="2000" b="1" dirty="0">
                <a:solidFill>
                  <a:schemeClr val="tx1">
                    <a:lumMod val="95000"/>
                    <a:lumOff val="5000"/>
                  </a:schemeClr>
                </a:solidFill>
                <a:latin typeface="微軟正黑體" pitchFamily="34" charset="-120"/>
                <a:ea typeface="微軟正黑體" pitchFamily="34" charset="-120"/>
              </a:rPr>
              <a:t>生產</a:t>
            </a:r>
            <a:r>
              <a:rPr lang="zh-TW" altLang="en-US" sz="2000" dirty="0" smtClean="0">
                <a:solidFill>
                  <a:schemeClr val="tx1">
                    <a:lumMod val="95000"/>
                    <a:lumOff val="5000"/>
                  </a:schemeClr>
                </a:solidFill>
                <a:latin typeface="微軟正黑體" pitchFamily="34" charset="-120"/>
                <a:ea typeface="微軟正黑體" pitchFamily="34" charset="-120"/>
              </a:rPr>
              <a:t>：</a:t>
            </a:r>
            <a:endParaRPr lang="en-US" altLang="zh-TW" sz="20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a:solidFill>
                  <a:schemeClr val="tx1">
                    <a:lumMod val="95000"/>
                    <a:lumOff val="5000"/>
                  </a:schemeClr>
                </a:solidFill>
                <a:latin typeface="微軟正黑體" pitchFamily="34" charset="-120"/>
                <a:ea typeface="微軟正黑體" pitchFamily="34" charset="-120"/>
              </a:rPr>
              <a:t>完善的後勤</a:t>
            </a:r>
            <a:r>
              <a:rPr lang="zh-TW" altLang="en-US" sz="1800" dirty="0" smtClean="0">
                <a:solidFill>
                  <a:schemeClr val="tx1">
                    <a:lumMod val="95000"/>
                    <a:lumOff val="5000"/>
                  </a:schemeClr>
                </a:solidFill>
                <a:latin typeface="微軟正黑體" pitchFamily="34" charset="-120"/>
                <a:ea typeface="微軟正黑體" pitchFamily="34" charset="-120"/>
              </a:rPr>
              <a:t>服務平台</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安</a:t>
            </a:r>
            <a:r>
              <a:rPr lang="zh-TW" altLang="en-US" sz="1800" dirty="0">
                <a:solidFill>
                  <a:schemeClr val="tx1">
                    <a:lumMod val="95000"/>
                    <a:lumOff val="5000"/>
                  </a:schemeClr>
                </a:solidFill>
                <a:latin typeface="微軟正黑體" pitchFamily="34" charset="-120"/>
                <a:ea typeface="微軟正黑體" pitchFamily="34" charset="-120"/>
              </a:rPr>
              <a:t>控產業的智慧</a:t>
            </a:r>
            <a:r>
              <a:rPr lang="zh-TW" altLang="en-US" sz="1800" dirty="0" smtClean="0">
                <a:solidFill>
                  <a:schemeClr val="tx1">
                    <a:lumMod val="95000"/>
                    <a:lumOff val="5000"/>
                  </a:schemeClr>
                </a:solidFill>
                <a:latin typeface="微軟正黑體" pitchFamily="34" charset="-120"/>
                <a:ea typeface="微軟正黑體" pitchFamily="34" charset="-120"/>
              </a:rPr>
              <a:t>工廠</a:t>
            </a:r>
            <a:endParaRPr lang="en-US" altLang="zh-TW" sz="1800" dirty="0">
              <a:solidFill>
                <a:schemeClr val="tx1">
                  <a:lumMod val="95000"/>
                  <a:lumOff val="5000"/>
                </a:schemeClr>
              </a:solidFill>
              <a:latin typeface="微軟正黑體" pitchFamily="34" charset="-120"/>
              <a:ea typeface="微軟正黑體" pitchFamily="34" charset="-120"/>
            </a:endParaRPr>
          </a:p>
        </p:txBody>
      </p:sp>
      <p:grpSp>
        <p:nvGrpSpPr>
          <p:cNvPr id="5" name="群組 4"/>
          <p:cNvGrpSpPr/>
          <p:nvPr/>
        </p:nvGrpSpPr>
        <p:grpSpPr>
          <a:xfrm>
            <a:off x="451278" y="1602424"/>
            <a:ext cx="5073472" cy="3933042"/>
            <a:chOff x="1014331" y="2065560"/>
            <a:chExt cx="5073472" cy="3725061"/>
          </a:xfrm>
        </p:grpSpPr>
        <p:grpSp>
          <p:nvGrpSpPr>
            <p:cNvPr id="6" name="群組 5"/>
            <p:cNvGrpSpPr/>
            <p:nvPr/>
          </p:nvGrpSpPr>
          <p:grpSpPr>
            <a:xfrm>
              <a:off x="1014331" y="2065560"/>
              <a:ext cx="5073472" cy="3725061"/>
              <a:chOff x="1014331" y="2065560"/>
              <a:chExt cx="5073472" cy="3725061"/>
            </a:xfrm>
          </p:grpSpPr>
          <p:sp>
            <p:nvSpPr>
              <p:cNvPr id="8" name="Freeform 5"/>
              <p:cNvSpPr>
                <a:spLocks noEditPoints="1"/>
              </p:cNvSpPr>
              <p:nvPr/>
            </p:nvSpPr>
            <p:spPr bwMode="gray">
              <a:xfrm rot="20241944">
                <a:off x="1014331" y="2559313"/>
                <a:ext cx="5073472" cy="3148489"/>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a:noFill/>
              </a:ln>
              <a:extLst>
                <a:ext uri="{91240B29-F687-4F45-9708-019B960494DF}">
                  <a14:hiddenLine xmlns:a14="http://schemas.microsoft.com/office/drawing/2010/main" w="0">
                    <a:solidFill>
                      <a:srgbClr val="F7C16B"/>
                    </a:solidFill>
                    <a:round/>
                    <a:headEnd/>
                    <a:tailEnd/>
                  </a14:hiddenLine>
                </a:ext>
              </a:extLst>
            </p:spPr>
            <p:txBody>
              <a:bodyPr/>
              <a:lstStyle/>
              <a:p>
                <a:endParaRPr lang="zh-TW" altLang="en-US">
                  <a:latin typeface="微軟正黑體" pitchFamily="34" charset="-120"/>
                  <a:ea typeface="微軟正黑體" pitchFamily="34" charset="-120"/>
                </a:endParaRPr>
              </a:p>
            </p:txBody>
          </p:sp>
          <p:sp>
            <p:nvSpPr>
              <p:cNvPr id="9" name="Oval 7"/>
              <p:cNvSpPr>
                <a:spLocks noChangeArrowheads="1"/>
              </p:cNvSpPr>
              <p:nvPr/>
            </p:nvSpPr>
            <p:spPr bwMode="gray">
              <a:xfrm>
                <a:off x="1390637" y="2537785"/>
                <a:ext cx="1389600" cy="1316117"/>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latin typeface="微軟正黑體" pitchFamily="34" charset="-120"/>
                  <a:ea typeface="微軟正黑體" pitchFamily="34" charset="-120"/>
                </a:endParaRPr>
              </a:p>
            </p:txBody>
          </p:sp>
          <p:sp>
            <p:nvSpPr>
              <p:cNvPr id="10" name="Oval 10"/>
              <p:cNvSpPr>
                <a:spLocks noChangeArrowheads="1"/>
              </p:cNvSpPr>
              <p:nvPr/>
            </p:nvSpPr>
            <p:spPr bwMode="gray">
              <a:xfrm>
                <a:off x="4122339" y="4474504"/>
                <a:ext cx="1389600" cy="1316117"/>
              </a:xfrm>
              <a:prstGeom prst="ellipse">
                <a:avLst/>
              </a:prstGeom>
              <a:gradFill flip="none" rotWithShape="1">
                <a:gsLst>
                  <a:gs pos="41000">
                    <a:schemeClr val="accent2">
                      <a:lumMod val="75000"/>
                    </a:schemeClr>
                  </a:gs>
                  <a:gs pos="18000">
                    <a:schemeClr val="accent2">
                      <a:lumMod val="40000"/>
                      <a:lumOff val="60000"/>
                      <a:shade val="67500"/>
                      <a:satMod val="115000"/>
                    </a:schemeClr>
                  </a:gs>
                  <a:gs pos="77000">
                    <a:schemeClr val="accent2">
                      <a:lumMod val="40000"/>
                      <a:lumOff val="60000"/>
                      <a:shade val="100000"/>
                      <a:satMod val="115000"/>
                    </a:schemeClr>
                  </a:gs>
                  <a:gs pos="76000">
                    <a:schemeClr val="accent2">
                      <a:lumMod val="40000"/>
                      <a:lumOff val="60000"/>
                      <a:shade val="100000"/>
                      <a:satMod val="115000"/>
                    </a:schemeClr>
                  </a:gs>
                </a:gsLst>
                <a:lin ang="2700000" scaled="1"/>
                <a:tileRect/>
              </a:gradFill>
              <a:ln>
                <a:noFill/>
              </a:ln>
              <a:effectLst>
                <a:prstShdw prst="shdw12" dist="76200" dir="10800000">
                  <a:srgbClr val="001D3A">
                    <a:alpha val="50000"/>
                  </a:srgbClr>
                </a:prstShdw>
              </a:effectLst>
              <a:scene3d>
                <a:camera prst="perspectiveFront"/>
                <a:lightRig rig="threePt" dir="t"/>
              </a:scene3d>
              <a:sp3d prstMaterial="softEdge"/>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latin typeface="微軟正黑體" pitchFamily="34" charset="-120"/>
                  <a:ea typeface="微軟正黑體" pitchFamily="34" charset="-120"/>
                </a:endParaRPr>
              </a:p>
            </p:txBody>
          </p:sp>
          <p:sp>
            <p:nvSpPr>
              <p:cNvPr id="11" name="Oval 13"/>
              <p:cNvSpPr>
                <a:spLocks noChangeArrowheads="1"/>
              </p:cNvSpPr>
              <p:nvPr/>
            </p:nvSpPr>
            <p:spPr bwMode="gray">
              <a:xfrm>
                <a:off x="4383149" y="2065560"/>
                <a:ext cx="1389600" cy="1315873"/>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latin typeface="微軟正黑體" pitchFamily="34" charset="-120"/>
                  <a:ea typeface="微軟正黑體" pitchFamily="34" charset="-120"/>
                </a:endParaRPr>
              </a:p>
            </p:txBody>
          </p:sp>
        </p:grpSp>
        <p:pic>
          <p:nvPicPr>
            <p:cNvPr id="7" name="Picture 2" descr="D:\Users\albert.huang\Pictures\Topview new 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1161" y="3788058"/>
              <a:ext cx="2450382" cy="61306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val 10"/>
          <p:cNvSpPr>
            <a:spLocks noChangeArrowheads="1"/>
          </p:cNvSpPr>
          <p:nvPr/>
        </p:nvSpPr>
        <p:spPr bwMode="gray">
          <a:xfrm>
            <a:off x="393093" y="4437112"/>
            <a:ext cx="1389600" cy="1389600"/>
          </a:xfrm>
          <a:prstGeom prst="ellipse">
            <a:avLst/>
          </a:prstGeom>
          <a:gradFill rotWithShape="1">
            <a:gsLst>
              <a:gs pos="15000">
                <a:schemeClr val="accent1"/>
              </a:gs>
              <a:gs pos="9000">
                <a:schemeClr val="accent1"/>
              </a:gs>
              <a:gs pos="14000">
                <a:schemeClr val="accent1"/>
              </a:gs>
              <a:gs pos="100000">
                <a:schemeClr val="accent1">
                  <a:gamma/>
                  <a:shade val="31373"/>
                  <a:invGamma/>
                </a:schemeClr>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endParaRPr lang="zh-TW" altLang="en-US">
              <a:latin typeface="微軟正黑體" pitchFamily="34" charset="-120"/>
              <a:ea typeface="微軟正黑體" pitchFamily="34" charset="-120"/>
            </a:endParaRPr>
          </a:p>
        </p:txBody>
      </p:sp>
      <p:sp>
        <p:nvSpPr>
          <p:cNvPr id="13" name="Text Box 22"/>
          <p:cNvSpPr txBox="1">
            <a:spLocks noChangeArrowheads="1"/>
          </p:cNvSpPr>
          <p:nvPr/>
        </p:nvSpPr>
        <p:spPr bwMode="gray">
          <a:xfrm>
            <a:off x="3916961" y="2070826"/>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TW" altLang="en-US" sz="2000" b="1" dirty="0">
                <a:solidFill>
                  <a:schemeClr val="bg1"/>
                </a:solidFill>
                <a:latin typeface="微軟正黑體" pitchFamily="34" charset="-120"/>
                <a:ea typeface="微軟正黑體" pitchFamily="34" charset="-120"/>
              </a:rPr>
              <a:t>策略夥伴</a:t>
            </a:r>
          </a:p>
        </p:txBody>
      </p:sp>
      <p:sp>
        <p:nvSpPr>
          <p:cNvPr id="14" name="Text Box 22"/>
          <p:cNvSpPr txBox="1">
            <a:spLocks noChangeArrowheads="1"/>
          </p:cNvSpPr>
          <p:nvPr/>
        </p:nvSpPr>
        <p:spPr bwMode="gray">
          <a:xfrm>
            <a:off x="3630278" y="4596975"/>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TW" altLang="en-US" sz="2000" b="1" dirty="0" smtClean="0">
                <a:solidFill>
                  <a:schemeClr val="bg1"/>
                </a:solidFill>
                <a:latin typeface="微軟正黑體" pitchFamily="34" charset="-120"/>
                <a:ea typeface="微軟正黑體" pitchFamily="34" charset="-120"/>
              </a:rPr>
              <a:t>研發能量</a:t>
            </a:r>
            <a:endParaRPr lang="zh-TW" altLang="en-US" sz="2000" b="1" dirty="0">
              <a:solidFill>
                <a:schemeClr val="bg1"/>
              </a:solidFill>
              <a:latin typeface="微軟正黑體" pitchFamily="34" charset="-120"/>
              <a:ea typeface="微軟正黑體" pitchFamily="34" charset="-120"/>
            </a:endParaRPr>
          </a:p>
        </p:txBody>
      </p:sp>
      <p:sp>
        <p:nvSpPr>
          <p:cNvPr id="15" name="Text Box 22"/>
          <p:cNvSpPr txBox="1">
            <a:spLocks noChangeArrowheads="1"/>
          </p:cNvSpPr>
          <p:nvPr/>
        </p:nvSpPr>
        <p:spPr bwMode="gray">
          <a:xfrm>
            <a:off x="471071" y="4939054"/>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TW" altLang="en-US" sz="2000" b="1" dirty="0" smtClean="0">
                <a:solidFill>
                  <a:schemeClr val="bg1"/>
                </a:solidFill>
                <a:latin typeface="微軟正黑體" pitchFamily="34" charset="-120"/>
                <a:ea typeface="微軟正黑體" pitchFamily="34" charset="-120"/>
              </a:rPr>
              <a:t>智慧</a:t>
            </a:r>
            <a:r>
              <a:rPr lang="zh-TW" altLang="en-US" sz="2000" b="1" dirty="0">
                <a:solidFill>
                  <a:schemeClr val="bg1"/>
                </a:solidFill>
                <a:latin typeface="微軟正黑體" pitchFamily="34" charset="-120"/>
                <a:ea typeface="微軟正黑體" pitchFamily="34" charset="-120"/>
              </a:rPr>
              <a:t>生產</a:t>
            </a:r>
          </a:p>
        </p:txBody>
      </p:sp>
      <p:sp>
        <p:nvSpPr>
          <p:cNvPr id="16" name="Text Box 22"/>
          <p:cNvSpPr txBox="1">
            <a:spLocks noChangeArrowheads="1"/>
          </p:cNvSpPr>
          <p:nvPr/>
        </p:nvSpPr>
        <p:spPr bwMode="gray">
          <a:xfrm>
            <a:off x="968386" y="2454869"/>
            <a:ext cx="11079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zh-TW" altLang="en-US" b="1" dirty="0" smtClean="0">
                <a:solidFill>
                  <a:schemeClr val="bg1"/>
                </a:solidFill>
                <a:latin typeface="微軟正黑體" pitchFamily="34" charset="-120"/>
                <a:ea typeface="微軟正黑體" pitchFamily="34" charset="-120"/>
              </a:rPr>
              <a:t>物聯網</a:t>
            </a:r>
            <a:endParaRPr lang="en-US" altLang="zh-TW" b="1" dirty="0" smtClean="0">
              <a:solidFill>
                <a:schemeClr val="bg1"/>
              </a:solidFill>
              <a:latin typeface="微軟正黑體" pitchFamily="34" charset="-120"/>
              <a:ea typeface="微軟正黑體" pitchFamily="34" charset="-120"/>
            </a:endParaRPr>
          </a:p>
          <a:p>
            <a:pPr eaLnBrk="0" hangingPunct="0"/>
            <a:r>
              <a:rPr lang="zh-TW" altLang="en-US" b="1" dirty="0" smtClean="0">
                <a:solidFill>
                  <a:schemeClr val="bg1"/>
                </a:solidFill>
                <a:latin typeface="微軟正黑體" pitchFamily="34" charset="-120"/>
                <a:ea typeface="微軟正黑體" pitchFamily="34" charset="-120"/>
              </a:rPr>
              <a:t>關鍵影像</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637346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未來願景</a:t>
            </a:r>
            <a:endParaRPr lang="zh-TW" altLang="en-US" sz="3600" b="1" dirty="0" smtClean="0">
              <a:latin typeface="微軟正黑體" pitchFamily="34" charset="-120"/>
              <a:ea typeface="微軟正黑體" pitchFamily="34" charset="-120"/>
            </a:endParaRPr>
          </a:p>
        </p:txBody>
      </p:sp>
      <p:pic>
        <p:nvPicPr>
          <p:cNvPr id="4" name="Picture 2" descr="D:\0001-Albert's file\121- 2016.01： IPO興櫃後\2016.04.12 法說會資料\物聯網圖片.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196752"/>
            <a:ext cx="7671160"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4"/>
          <p:cNvSpPr>
            <a:spLocks noChangeArrowheads="1"/>
          </p:cNvSpPr>
          <p:nvPr/>
        </p:nvSpPr>
        <p:spPr bwMode="auto">
          <a:xfrm>
            <a:off x="641189" y="4797152"/>
            <a:ext cx="7785548" cy="1512168"/>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177800" indent="-177800" eaLnBrk="1" hangingPunct="1">
              <a:lnSpc>
                <a:spcPts val="2200"/>
              </a:lnSpc>
              <a:spcBef>
                <a:spcPts val="600"/>
              </a:spcBef>
              <a:buClrTx/>
              <a:buFont typeface="Wingdings" pitchFamily="2" charset="2"/>
              <a:buChar char="Ø"/>
              <a:defRPr/>
            </a:pPr>
            <a:r>
              <a:rPr lang="zh-TW" altLang="en-US" sz="2000" b="1" dirty="0" smtClean="0">
                <a:latin typeface="微軟正黑體" pitchFamily="34" charset="-120"/>
                <a:ea typeface="微軟正黑體" pitchFamily="34" charset="-120"/>
              </a:rPr>
              <a:t>物聯網關鍵</a:t>
            </a:r>
            <a:r>
              <a:rPr lang="zh-TW" altLang="en-US" sz="2000" b="1" dirty="0">
                <a:latin typeface="微軟正黑體" pitchFamily="34" charset="-120"/>
                <a:ea typeface="微軟正黑體" pitchFamily="34" charset="-120"/>
              </a:rPr>
              <a:t>影像提供者</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463550" indent="-285750" eaLnBrk="1" hangingPunct="1">
              <a:lnSpc>
                <a:spcPts val="2000"/>
              </a:lnSpc>
              <a:spcBef>
                <a:spcPts val="600"/>
              </a:spcBef>
              <a:buClrTx/>
              <a:buFont typeface="Arial" pitchFamily="34" charset="0"/>
              <a:buChar char="•"/>
              <a:defRPr/>
            </a:pPr>
            <a:r>
              <a:rPr lang="zh-TW" altLang="en-US" sz="1800" dirty="0" smtClean="0">
                <a:latin typeface="微軟正黑體" pitchFamily="34" charset="-120"/>
                <a:ea typeface="微軟正黑體" pitchFamily="34" charset="-120"/>
              </a:rPr>
              <a:t>完善</a:t>
            </a:r>
            <a:r>
              <a:rPr lang="zh-HK" altLang="zh-TW" sz="1800" dirty="0">
                <a:latin typeface="微軟正黑體" pitchFamily="34" charset="-120"/>
                <a:ea typeface="微軟正黑體" pitchFamily="34" charset="-120"/>
              </a:rPr>
              <a:t>物聯</a:t>
            </a:r>
            <a:r>
              <a:rPr lang="zh-HK" altLang="zh-TW" sz="1800" dirty="0" smtClean="0">
                <a:latin typeface="微軟正黑體" pitchFamily="34" charset="-120"/>
                <a:ea typeface="微軟正黑體" pitchFamily="34" charset="-120"/>
              </a:rPr>
              <a:t>網</a:t>
            </a:r>
            <a:r>
              <a:rPr lang="zh-TW" altLang="en-US" sz="1800" dirty="0" smtClean="0">
                <a:latin typeface="微軟正黑體" pitchFamily="34" charset="-120"/>
                <a:ea typeface="微軟正黑體" pitchFamily="34" charset="-120"/>
              </a:rPr>
              <a:t> </a:t>
            </a:r>
            <a:r>
              <a:rPr lang="en-US" altLang="zh-TW" sz="1800" dirty="0" smtClean="0">
                <a:latin typeface="微軟正黑體" pitchFamily="34" charset="-120"/>
                <a:ea typeface="微軟正黑體" pitchFamily="34" charset="-120"/>
              </a:rPr>
              <a:t>(IOT)</a:t>
            </a:r>
            <a:r>
              <a:rPr lang="zh-TW" altLang="en-US" sz="1800" dirty="0" smtClean="0">
                <a:latin typeface="微軟正黑體" pitchFamily="34" charset="-120"/>
                <a:ea typeface="微軟正黑體" pitchFamily="34" charset="-120"/>
              </a:rPr>
              <a:t> </a:t>
            </a:r>
            <a:r>
              <a:rPr lang="zh-HK" altLang="zh-TW" sz="1800" dirty="0" smtClean="0">
                <a:latin typeface="微軟正黑體" pitchFamily="34" charset="-120"/>
                <a:ea typeface="微軟正黑體" pitchFamily="34" charset="-120"/>
              </a:rPr>
              <a:t>世界</a:t>
            </a:r>
            <a:r>
              <a:rPr lang="zh-HK" altLang="zh-TW" sz="1800" dirty="0">
                <a:latin typeface="微軟正黑體" pitchFamily="34" charset="-120"/>
                <a:ea typeface="微軟正黑體" pitchFamily="34" charset="-120"/>
              </a:rPr>
              <a:t>中</a:t>
            </a:r>
            <a:r>
              <a:rPr lang="zh-TW" altLang="en-US" sz="1800" dirty="0">
                <a:latin typeface="微軟正黑體" pitchFamily="34" charset="-120"/>
                <a:ea typeface="微軟正黑體" pitchFamily="34" charset="-120"/>
              </a:rPr>
              <a:t>的</a:t>
            </a:r>
            <a:r>
              <a:rPr lang="zh-HK" altLang="zh-TW" sz="1800" dirty="0">
                <a:latin typeface="微軟正黑體" pitchFamily="34" charset="-120"/>
                <a:ea typeface="微軟正黑體" pitchFamily="34" charset="-120"/>
              </a:rPr>
              <a:t>最後</a:t>
            </a:r>
            <a:r>
              <a:rPr lang="zh-HK" altLang="zh-TW" sz="1800" dirty="0" smtClean="0">
                <a:latin typeface="微軟正黑體" pitchFamily="34" charset="-120"/>
                <a:ea typeface="微軟正黑體" pitchFamily="34" charset="-120"/>
              </a:rPr>
              <a:t>一塊</a:t>
            </a:r>
            <a:r>
              <a:rPr lang="zh-HK" altLang="zh-TW" sz="1800" dirty="0">
                <a:latin typeface="微軟正黑體" pitchFamily="34" charset="-120"/>
                <a:ea typeface="微軟正黑體" pitchFamily="34" charset="-120"/>
              </a:rPr>
              <a:t>拚圖</a:t>
            </a:r>
            <a:endParaRPr lang="en-US" altLang="zh-HK" sz="1800" dirty="0" smtClean="0">
              <a:latin typeface="微軟正黑體" pitchFamily="34" charset="-120"/>
              <a:ea typeface="微軟正黑體" pitchFamily="34" charset="-120"/>
            </a:endParaRPr>
          </a:p>
          <a:p>
            <a:pPr marL="463550" indent="-285750" eaLnBrk="1" hangingPunct="1">
              <a:lnSpc>
                <a:spcPts val="2000"/>
              </a:lnSpc>
              <a:spcBef>
                <a:spcPts val="600"/>
              </a:spcBef>
              <a:buClrTx/>
              <a:buFont typeface="Arial" pitchFamily="34" charset="0"/>
              <a:buChar char="•"/>
              <a:defRPr/>
            </a:pPr>
            <a:r>
              <a:rPr lang="zh-TW" altLang="en-US" sz="1800" dirty="0" smtClean="0">
                <a:latin typeface="微軟正黑體" pitchFamily="34" charset="-120"/>
                <a:ea typeface="微軟正黑體" pitchFamily="34" charset="-120"/>
              </a:rPr>
              <a:t>創造客戶多元</a:t>
            </a:r>
            <a:r>
              <a:rPr lang="zh-TW" altLang="en-US" sz="1800" dirty="0">
                <a:latin typeface="微軟正黑體" pitchFamily="34" charset="-120"/>
                <a:ea typeface="微軟正黑體" pitchFamily="34" charset="-120"/>
              </a:rPr>
              <a:t>智慧應用需求，</a:t>
            </a:r>
            <a:r>
              <a:rPr lang="zh-TW" altLang="en-US" sz="1800" dirty="0" smtClean="0">
                <a:latin typeface="微軟正黑體" pitchFamily="34" charset="-120"/>
                <a:ea typeface="微軟正黑體" pitchFamily="34" charset="-120"/>
              </a:rPr>
              <a:t>打造完整解決方案</a:t>
            </a:r>
            <a:endParaRPr lang="en-US" altLang="zh-TW" sz="1800" dirty="0" smtClean="0">
              <a:latin typeface="微軟正黑體" pitchFamily="34" charset="-120"/>
              <a:ea typeface="微軟正黑體" pitchFamily="34" charset="-120"/>
            </a:endParaRPr>
          </a:p>
          <a:p>
            <a:pPr marL="463550" indent="-285750" eaLnBrk="1" hangingPunct="1">
              <a:lnSpc>
                <a:spcPts val="2000"/>
              </a:lnSpc>
              <a:spcBef>
                <a:spcPts val="600"/>
              </a:spcBef>
              <a:buClrTx/>
              <a:buFont typeface="Arial" pitchFamily="34" charset="0"/>
              <a:buChar char="•"/>
              <a:defRPr/>
            </a:pPr>
            <a:r>
              <a:rPr lang="zh-TW" altLang="en-US" sz="1800" dirty="0" smtClean="0">
                <a:latin typeface="微軟正黑體" pitchFamily="34" charset="-120"/>
                <a:ea typeface="微軟正黑體" pitchFamily="34" charset="-120"/>
              </a:rPr>
              <a:t>電子警察</a:t>
            </a:r>
            <a:r>
              <a:rPr lang="zh-TW" altLang="en-US" sz="1800" dirty="0">
                <a:latin typeface="微軟正黑體" pitchFamily="34" charset="-120"/>
                <a:ea typeface="微軟正黑體" pitchFamily="34" charset="-120"/>
              </a:rPr>
              <a:t>與機器人的發展</a:t>
            </a:r>
            <a:r>
              <a:rPr lang="zh-TW" altLang="en-US" sz="1800" dirty="0" smtClean="0">
                <a:latin typeface="微軟正黑體" pitchFamily="34" charset="-120"/>
                <a:ea typeface="微軟正黑體" pitchFamily="34" charset="-120"/>
              </a:rPr>
              <a:t> </a:t>
            </a:r>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事後調閱到事前預防的安全防護</a:t>
            </a:r>
            <a:endParaRPr lang="en-US" altLang="zh-TW" sz="1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815861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R簡報內業-090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群組 4"/>
          <p:cNvGrpSpPr/>
          <p:nvPr/>
        </p:nvGrpSpPr>
        <p:grpSpPr>
          <a:xfrm>
            <a:off x="2035985" y="2764162"/>
            <a:ext cx="5072030" cy="1329675"/>
            <a:chOff x="2035985" y="2891413"/>
            <a:chExt cx="5072030" cy="1329675"/>
          </a:xfrm>
        </p:grpSpPr>
        <p:pic>
          <p:nvPicPr>
            <p:cNvPr id="2" name="Picture 5" descr="F:\Dropbox\Yuga\1.進行中\1012 勝品法說\01 客戶提供\勝品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5823" y="2891413"/>
              <a:ext cx="2542321" cy="636955"/>
            </a:xfrm>
            <a:prstGeom prst="rect">
              <a:avLst/>
            </a:prstGeom>
            <a:noFill/>
          </p:spPr>
        </p:pic>
        <p:sp>
          <p:nvSpPr>
            <p:cNvPr id="3" name="文字方塊 1"/>
            <p:cNvSpPr txBox="1">
              <a:spLocks noChangeArrowheads="1"/>
            </p:cNvSpPr>
            <p:nvPr/>
          </p:nvSpPr>
          <p:spPr bwMode="auto">
            <a:xfrm>
              <a:off x="2035985" y="3636313"/>
              <a:ext cx="507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en-US" altLang="zh-TW" sz="3200" b="1" i="1" dirty="0">
                  <a:solidFill>
                    <a:srgbClr val="0070C0"/>
                  </a:solidFill>
                  <a:latin typeface="+mj-lt"/>
                  <a:ea typeface="標楷體" pitchFamily="65" charset="-120"/>
                  <a:cs typeface="+mj-cs"/>
                </a:rPr>
                <a:t>Thank </a:t>
              </a:r>
              <a:r>
                <a:rPr lang="en-US" altLang="zh-TW" sz="3200" b="1" i="1" dirty="0" smtClean="0">
                  <a:solidFill>
                    <a:srgbClr val="0070C0"/>
                  </a:solidFill>
                  <a:latin typeface="+mj-lt"/>
                  <a:ea typeface="標楷體" pitchFamily="65" charset="-120"/>
                  <a:cs typeface="+mj-cs"/>
                </a:rPr>
                <a:t>You</a:t>
              </a:r>
              <a:r>
                <a:rPr lang="zh-TW" altLang="en-US" sz="3200" b="1" i="1" dirty="0" smtClean="0">
                  <a:solidFill>
                    <a:srgbClr val="0070C0"/>
                  </a:solidFill>
                  <a:latin typeface="+mj-lt"/>
                  <a:ea typeface="標楷體" pitchFamily="65" charset="-120"/>
                  <a:cs typeface="+mj-cs"/>
                </a:rPr>
                <a:t> </a:t>
              </a:r>
              <a:r>
                <a:rPr lang="en-US" altLang="zh-TW" sz="3200" b="1" i="1" dirty="0" smtClean="0">
                  <a:solidFill>
                    <a:srgbClr val="0070C0"/>
                  </a:solidFill>
                  <a:latin typeface="+mj-lt"/>
                  <a:ea typeface="標楷體" pitchFamily="65" charset="-120"/>
                  <a:cs typeface="+mj-cs"/>
                </a:rPr>
                <a:t>for Your Attention</a:t>
              </a:r>
              <a:endParaRPr lang="zh-TW" altLang="en-US" sz="3200" b="1" i="1" dirty="0">
                <a:solidFill>
                  <a:srgbClr val="0070C0"/>
                </a:solidFill>
                <a:latin typeface="+mj-lt"/>
                <a:ea typeface="標楷體" pitchFamily="65" charset="-120"/>
                <a:cs typeface="+mj-cs"/>
              </a:endParaRPr>
            </a:p>
          </p:txBody>
        </p:sp>
      </p:grpSp>
    </p:spTree>
    <p:extLst>
      <p:ext uri="{BB962C8B-B14F-4D97-AF65-F5344CB8AC3E}">
        <p14:creationId xmlns:p14="http://schemas.microsoft.com/office/powerpoint/2010/main" val="111948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kumimoji="0" lang="zh-TW" altLang="en-US" sz="3600" dirty="0" smtClean="0">
                <a:solidFill>
                  <a:schemeClr val="tx1">
                    <a:lumMod val="95000"/>
                    <a:lumOff val="5000"/>
                  </a:schemeClr>
                </a:solidFill>
                <a:latin typeface="微軟正黑體" pitchFamily="34" charset="-120"/>
                <a:ea typeface="微軟正黑體" pitchFamily="34" charset="-120"/>
                <a:cs typeface="Verdana" pitchFamily="34" charset="0"/>
              </a:rPr>
              <a:t>簡報</a:t>
            </a:r>
            <a:r>
              <a:rPr kumimoji="0" lang="zh-TW" altLang="en-US" sz="3600" dirty="0">
                <a:solidFill>
                  <a:schemeClr val="tx1">
                    <a:lumMod val="95000"/>
                    <a:lumOff val="5000"/>
                  </a:schemeClr>
                </a:solidFill>
                <a:latin typeface="微軟正黑體" pitchFamily="34" charset="-120"/>
                <a:ea typeface="微軟正黑體" pitchFamily="34" charset="-120"/>
                <a:cs typeface="Verdana" pitchFamily="34" charset="0"/>
              </a:rPr>
              <a:t>大綱</a:t>
            </a:r>
            <a:endParaRPr kumimoji="0" lang="zh-TW" altLang="en-US" sz="3600" dirty="0" smtClean="0">
              <a:solidFill>
                <a:schemeClr val="tx1">
                  <a:lumMod val="95000"/>
                  <a:lumOff val="5000"/>
                </a:schemeClr>
              </a:solidFill>
              <a:latin typeface="微軟正黑體" pitchFamily="34" charset="-120"/>
              <a:ea typeface="微軟正黑體" pitchFamily="34" charset="-120"/>
              <a:cs typeface="Verdana" pitchFamily="34" charset="0"/>
            </a:endParaRPr>
          </a:p>
        </p:txBody>
      </p:sp>
      <p:sp>
        <p:nvSpPr>
          <p:cNvPr id="4" name="文字方塊 2"/>
          <p:cNvSpPr txBox="1">
            <a:spLocks noChangeArrowheads="1"/>
          </p:cNvSpPr>
          <p:nvPr/>
        </p:nvSpPr>
        <p:spPr bwMode="auto">
          <a:xfrm>
            <a:off x="412130" y="1325180"/>
            <a:ext cx="7688262"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marL="723900" indent="-723900" eaLnBrk="1" hangingPunct="1">
              <a:lnSpc>
                <a:spcPts val="3800"/>
              </a:lnSpc>
              <a:spcBef>
                <a:spcPts val="1200"/>
              </a:spcBef>
              <a:spcAft>
                <a:spcPts val="1200"/>
              </a:spcAft>
              <a:buFont typeface="Wingdings" pitchFamily="2" charset="2"/>
              <a:buChar char="u"/>
            </a:pPr>
            <a:r>
              <a:rPr lang="zh-TW" altLang="en-US" sz="3200" b="1" dirty="0" smtClean="0">
                <a:latin typeface="微軟正黑體" pitchFamily="34" charset="-120"/>
                <a:ea typeface="微軟正黑體" pitchFamily="34" charset="-120"/>
              </a:rPr>
              <a:t>公司</a:t>
            </a:r>
            <a:r>
              <a:rPr lang="zh-TW" altLang="en-US" sz="3200" b="1" dirty="0">
                <a:latin typeface="微軟正黑體" pitchFamily="34" charset="-120"/>
                <a:ea typeface="微軟正黑體" pitchFamily="34" charset="-120"/>
              </a:rPr>
              <a:t>簡介</a:t>
            </a:r>
            <a:endParaRPr lang="en-US" altLang="zh-TW" sz="3200" b="1" dirty="0">
              <a:latin typeface="微軟正黑體" pitchFamily="34" charset="-120"/>
              <a:ea typeface="微軟正黑體" pitchFamily="34" charset="-120"/>
            </a:endParaRPr>
          </a:p>
          <a:p>
            <a:pPr marL="723900" indent="-723900" eaLnBrk="1" hangingPunct="1">
              <a:lnSpc>
                <a:spcPts val="3800"/>
              </a:lnSpc>
              <a:spcBef>
                <a:spcPts val="1200"/>
              </a:spcBef>
              <a:spcAft>
                <a:spcPts val="1200"/>
              </a:spcAft>
              <a:buFont typeface="Wingdings" pitchFamily="2" charset="2"/>
              <a:buChar char="u"/>
            </a:pPr>
            <a:r>
              <a:rPr lang="zh-TW" altLang="en-US" sz="3200" b="1" dirty="0">
                <a:latin typeface="微軟正黑體" pitchFamily="34" charset="-120"/>
                <a:ea typeface="微軟正黑體" pitchFamily="34" charset="-120"/>
              </a:rPr>
              <a:t>產業及產品介紹</a:t>
            </a:r>
            <a:endParaRPr lang="en-US" altLang="zh-TW" sz="3200" b="1" dirty="0">
              <a:latin typeface="微軟正黑體" pitchFamily="34" charset="-120"/>
              <a:ea typeface="微軟正黑體" pitchFamily="34" charset="-120"/>
            </a:endParaRPr>
          </a:p>
          <a:p>
            <a:pPr marL="723900" indent="-723900" eaLnBrk="1" hangingPunct="1">
              <a:lnSpc>
                <a:spcPts val="3800"/>
              </a:lnSpc>
              <a:spcBef>
                <a:spcPts val="1200"/>
              </a:spcBef>
              <a:spcAft>
                <a:spcPts val="1200"/>
              </a:spcAft>
              <a:buFont typeface="Wingdings" pitchFamily="2" charset="2"/>
              <a:buChar char="u"/>
            </a:pPr>
            <a:r>
              <a:rPr lang="zh-TW" altLang="en-US" sz="3200" b="1" dirty="0" smtClean="0">
                <a:latin typeface="微軟正黑體" pitchFamily="34" charset="-120"/>
                <a:ea typeface="微軟正黑體" pitchFamily="34" charset="-120"/>
              </a:rPr>
              <a:t>經營</a:t>
            </a:r>
            <a:r>
              <a:rPr lang="zh-TW" altLang="en-US" sz="3200" b="1" dirty="0">
                <a:latin typeface="微軟正黑體" pitchFamily="34" charset="-120"/>
                <a:ea typeface="微軟正黑體" pitchFamily="34" charset="-120"/>
              </a:rPr>
              <a:t>實績</a:t>
            </a:r>
            <a:endParaRPr lang="en-US" altLang="zh-TW" sz="3200" b="1" dirty="0" smtClean="0">
              <a:latin typeface="微軟正黑體" pitchFamily="34" charset="-120"/>
              <a:ea typeface="微軟正黑體" pitchFamily="34" charset="-120"/>
            </a:endParaRPr>
          </a:p>
          <a:p>
            <a:pPr marL="723900" indent="-723900" eaLnBrk="1" hangingPunct="1">
              <a:lnSpc>
                <a:spcPts val="3800"/>
              </a:lnSpc>
              <a:spcBef>
                <a:spcPts val="1200"/>
              </a:spcBef>
              <a:spcAft>
                <a:spcPts val="1200"/>
              </a:spcAft>
              <a:buFont typeface="Wingdings" pitchFamily="2" charset="2"/>
              <a:buChar char="u"/>
            </a:pPr>
            <a:r>
              <a:rPr lang="zh-TW" altLang="en-US" sz="3200" b="1" dirty="0">
                <a:latin typeface="微軟正黑體" pitchFamily="34" charset="-120"/>
                <a:ea typeface="微軟正黑體" pitchFamily="34" charset="-120"/>
              </a:rPr>
              <a:t>發展</a:t>
            </a:r>
            <a:r>
              <a:rPr lang="zh-TW" altLang="en-US" sz="3200" b="1" dirty="0" smtClean="0">
                <a:latin typeface="微軟正黑體" pitchFamily="34" charset="-120"/>
                <a:ea typeface="微軟正黑體" pitchFamily="34" charset="-120"/>
              </a:rPr>
              <a:t>策略及願</a:t>
            </a:r>
            <a:r>
              <a:rPr lang="zh-TW" altLang="en-US" sz="3200" b="1" dirty="0">
                <a:latin typeface="微軟正黑體" pitchFamily="34" charset="-120"/>
                <a:ea typeface="微軟正黑體" pitchFamily="34" charset="-120"/>
              </a:rPr>
              <a:t>景</a:t>
            </a:r>
            <a:endParaRPr lang="en-US" altLang="zh-TW"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45425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smtClean="0">
                <a:solidFill>
                  <a:schemeClr val="bg1"/>
                </a:solidFill>
                <a:latin typeface="微軟正黑體" pitchFamily="34" charset="-120"/>
                <a:ea typeface="微軟正黑體" pitchFamily="34" charset="-120"/>
                <a:cs typeface="Times New Roman" panose="02020603050405020304" pitchFamily="18" charset="0"/>
              </a:rPr>
              <a:t>公司簡介</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332398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公司沿革</a:t>
            </a:r>
            <a:endParaRPr lang="zh-TW" altLang="en-US" sz="3600" b="1" dirty="0" smtClean="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651465815"/>
              </p:ext>
            </p:extLst>
          </p:nvPr>
        </p:nvGraphicFramePr>
        <p:xfrm>
          <a:off x="179512" y="1052736"/>
          <a:ext cx="8856984" cy="4685311"/>
        </p:xfrm>
        <a:graphic>
          <a:graphicData uri="http://schemas.openxmlformats.org/drawingml/2006/table">
            <a:tbl>
              <a:tblPr firstRow="1" bandRow="1">
                <a:tableStyleId>{5C22544A-7EE6-4342-B048-85BDC9FD1C3A}</a:tableStyleId>
              </a:tblPr>
              <a:tblGrid>
                <a:gridCol w="1224136"/>
                <a:gridCol w="7632848"/>
              </a:tblGrid>
              <a:tr h="513057">
                <a:tc>
                  <a:txBody>
                    <a:bodyPr/>
                    <a:lstStyle/>
                    <a:p>
                      <a:pPr marL="57785" marR="57785" algn="ctr" fontAlgn="b">
                        <a:lnSpc>
                          <a:spcPts val="1800"/>
                        </a:lnSpc>
                        <a:spcBef>
                          <a:spcPts val="600"/>
                        </a:spcBef>
                        <a:spcAft>
                          <a:spcPts val="0"/>
                        </a:spcAft>
                      </a:pPr>
                      <a:r>
                        <a:rPr lang="zh-TW" sz="1800" b="1" kern="100" dirty="0" smtClean="0">
                          <a:solidFill>
                            <a:schemeClr val="bg1"/>
                          </a:solidFill>
                          <a:effectLst/>
                          <a:latin typeface="微軟正黑體" pitchFamily="34" charset="-120"/>
                          <a:ea typeface="微軟正黑體" pitchFamily="34" charset="-120"/>
                        </a:rPr>
                        <a:t>年度</a:t>
                      </a:r>
                      <a:endParaRPr lang="zh-TW" sz="1800" b="1" kern="100" dirty="0">
                        <a:solidFill>
                          <a:schemeClr val="bg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marL="59690" marR="57785" algn="ctr" fontAlgn="b">
                        <a:lnSpc>
                          <a:spcPts val="1800"/>
                        </a:lnSpc>
                        <a:spcBef>
                          <a:spcPts val="600"/>
                        </a:spcBef>
                        <a:spcAft>
                          <a:spcPts val="0"/>
                        </a:spcAft>
                      </a:pPr>
                      <a:r>
                        <a:rPr lang="zh-TW" sz="1800" b="1" kern="100" dirty="0">
                          <a:solidFill>
                            <a:schemeClr val="bg1"/>
                          </a:solidFill>
                          <a:effectLst/>
                          <a:latin typeface="微軟正黑體" pitchFamily="34" charset="-120"/>
                          <a:ea typeface="微軟正黑體" pitchFamily="34" charset="-120"/>
                        </a:rPr>
                        <a:t>重要發展記事</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r>
              <a:tr h="639071">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83</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sz="1700" kern="0" dirty="0" smtClean="0">
                          <a:solidFill>
                            <a:schemeClr val="tx1"/>
                          </a:solidFill>
                          <a:effectLst/>
                          <a:latin typeface="微軟正黑體" pitchFamily="34" charset="-120"/>
                          <a:ea typeface="微軟正黑體" pitchFamily="34" charset="-120"/>
                        </a:rPr>
                        <a:t>公司</a:t>
                      </a:r>
                      <a:r>
                        <a:rPr lang="zh-TW" sz="1700" kern="0" dirty="0">
                          <a:solidFill>
                            <a:schemeClr val="tx1"/>
                          </a:solidFill>
                          <a:effectLst/>
                          <a:latin typeface="微軟正黑體" pitchFamily="34" charset="-120"/>
                          <a:ea typeface="微軟正黑體" pitchFamily="34" charset="-120"/>
                        </a:rPr>
                        <a:t>創立，原始名稱為崇科電子股份有限公司，為專業監控攝影機製造商</a:t>
                      </a:r>
                      <a:r>
                        <a:rPr lang="zh-TW" sz="1700" kern="0" dirty="0" smtClean="0">
                          <a:solidFill>
                            <a:schemeClr val="tx1"/>
                          </a:solidFill>
                          <a:effectLst/>
                          <a:latin typeface="微軟正黑體" pitchFamily="34" charset="-120"/>
                          <a:ea typeface="微軟正黑體" pitchFamily="34" charset="-120"/>
                        </a:rPr>
                        <a:t>。</a:t>
                      </a:r>
                      <a:endParaRPr lang="en-US" altLang="zh-TW" sz="1700" kern="0" dirty="0" smtClean="0">
                        <a:solidFill>
                          <a:schemeClr val="tx1"/>
                        </a:solidFill>
                        <a:effectLst/>
                        <a:latin typeface="微軟正黑體" pitchFamily="34" charset="-120"/>
                        <a:ea typeface="微軟正黑體" pitchFamily="34" charset="-120"/>
                      </a:endParaRPr>
                    </a:p>
                    <a:p>
                      <a:pPr>
                        <a:spcBef>
                          <a:spcPts val="600"/>
                        </a:spcBef>
                        <a:spcAft>
                          <a:spcPts val="0"/>
                        </a:spcAft>
                      </a:pPr>
                      <a:r>
                        <a:rPr lang="zh-TW" altLang="zh-TW" sz="1700" kern="1200" dirty="0" smtClean="0">
                          <a:solidFill>
                            <a:schemeClr val="tx1"/>
                          </a:solidFill>
                          <a:effectLst/>
                          <a:latin typeface="微軟正黑體" pitchFamily="34" charset="-120"/>
                          <a:ea typeface="微軟正黑體" pitchFamily="34" charset="-120"/>
                          <a:cs typeface="+mn-cs"/>
                        </a:rPr>
                        <a:t>接獲日本</a:t>
                      </a:r>
                      <a:r>
                        <a:rPr lang="zh-TW" altLang="en-US" sz="1700" kern="1200" dirty="0" smtClean="0">
                          <a:solidFill>
                            <a:schemeClr val="tx1"/>
                          </a:solidFill>
                          <a:effectLst/>
                          <a:latin typeface="微軟正黑體" pitchFamily="34" charset="-120"/>
                          <a:ea typeface="微軟正黑體" pitchFamily="34" charset="-120"/>
                          <a:cs typeface="+mn-cs"/>
                        </a:rPr>
                        <a:t>大廠</a:t>
                      </a:r>
                      <a:r>
                        <a:rPr lang="en-US" altLang="zh-TW" sz="1700" kern="1200" dirty="0" smtClean="0">
                          <a:solidFill>
                            <a:schemeClr val="tx1"/>
                          </a:solidFill>
                          <a:effectLst/>
                          <a:latin typeface="微軟正黑體" pitchFamily="34" charset="-120"/>
                          <a:ea typeface="微軟正黑體" pitchFamily="34" charset="-120"/>
                          <a:cs typeface="+mn-cs"/>
                        </a:rPr>
                        <a:t>A</a:t>
                      </a:r>
                      <a:r>
                        <a:rPr lang="zh-TW" altLang="en-US" sz="1700" kern="1200" dirty="0" smtClean="0">
                          <a:solidFill>
                            <a:schemeClr val="tx1"/>
                          </a:solidFill>
                          <a:effectLst/>
                          <a:latin typeface="微軟正黑體" pitchFamily="34" charset="-120"/>
                          <a:ea typeface="微軟正黑體" pitchFamily="34" charset="-120"/>
                          <a:cs typeface="+mn-cs"/>
                        </a:rPr>
                        <a:t>公司</a:t>
                      </a:r>
                      <a:r>
                        <a:rPr lang="zh-TW" altLang="zh-TW" sz="1700" kern="1200" dirty="0" smtClean="0">
                          <a:solidFill>
                            <a:schemeClr val="tx1"/>
                          </a:solidFill>
                          <a:effectLst/>
                          <a:latin typeface="微軟正黑體" pitchFamily="34" charset="-120"/>
                          <a:ea typeface="微軟正黑體" pitchFamily="34" charset="-120"/>
                          <a:cs typeface="+mn-cs"/>
                        </a:rPr>
                        <a:t>之</a:t>
                      </a:r>
                      <a:r>
                        <a:rPr lang="en-US" altLang="zh-TW" sz="1700" kern="1200" dirty="0" smtClean="0">
                          <a:solidFill>
                            <a:schemeClr val="tx1"/>
                          </a:solidFill>
                          <a:effectLst/>
                          <a:latin typeface="微軟正黑體" pitchFamily="34" charset="-120"/>
                          <a:ea typeface="微軟正黑體" pitchFamily="34" charset="-120"/>
                          <a:cs typeface="+mn-cs"/>
                        </a:rPr>
                        <a:t>ODM</a:t>
                      </a:r>
                      <a:r>
                        <a:rPr lang="zh-TW" altLang="zh-TW" sz="1700" kern="1200" dirty="0" smtClean="0">
                          <a:solidFill>
                            <a:schemeClr val="tx1"/>
                          </a:solidFill>
                          <a:effectLst/>
                          <a:latin typeface="微軟正黑體" pitchFamily="34" charset="-120"/>
                          <a:ea typeface="微軟正黑體" pitchFamily="34" charset="-120"/>
                          <a:cs typeface="+mn-cs"/>
                        </a:rPr>
                        <a:t>訂單。</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9522">
                <a:tc>
                  <a:txBody>
                    <a:bodyPr/>
                    <a:lstStyle/>
                    <a:p>
                      <a:pPr algn="ctr">
                        <a:spcAft>
                          <a:spcPts val="0"/>
                        </a:spcAft>
                      </a:pPr>
                      <a:r>
                        <a:rPr lang="en-US" altLang="zh-TW" sz="1700" kern="100" dirty="0" smtClean="0">
                          <a:solidFill>
                            <a:schemeClr val="tx1"/>
                          </a:solidFill>
                          <a:effectLst/>
                          <a:latin typeface="微軟正黑體" pitchFamily="34" charset="-120"/>
                          <a:ea typeface="微軟正黑體" pitchFamily="34" charset="-120"/>
                        </a:rPr>
                        <a:t>89</a:t>
                      </a:r>
                      <a:r>
                        <a:rPr lang="zh-TW" altLang="en-US" sz="1700" kern="100" dirty="0" smtClean="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altLang="en-US" sz="1700" kern="100" dirty="0" smtClean="0">
                          <a:solidFill>
                            <a:schemeClr val="tx1"/>
                          </a:solidFill>
                          <a:effectLst/>
                          <a:latin typeface="微軟正黑體" pitchFamily="34" charset="-120"/>
                          <a:ea typeface="微軟正黑體" pitchFamily="34" charset="-120"/>
                        </a:rPr>
                        <a:t>與日本</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A</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altLang="en-US" sz="1700" kern="100" dirty="0" smtClean="0">
                          <a:solidFill>
                            <a:schemeClr val="tx1"/>
                          </a:solidFill>
                          <a:effectLst/>
                          <a:latin typeface="微軟正黑體" pitchFamily="34" charset="-120"/>
                          <a:ea typeface="微軟正黑體" pitchFamily="34" charset="-120"/>
                        </a:rPr>
                        <a:t>合作推出台灣生產的第一台三百萬像素數位相機。</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90</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sz="1700" kern="0" dirty="0" smtClean="0">
                          <a:solidFill>
                            <a:schemeClr val="tx1"/>
                          </a:solidFill>
                          <a:effectLst/>
                          <a:latin typeface="微軟正黑體" pitchFamily="34" charset="-120"/>
                          <a:ea typeface="微軟正黑體" pitchFamily="34" charset="-120"/>
                        </a:rPr>
                        <a:t>設立</a:t>
                      </a:r>
                      <a:r>
                        <a:rPr lang="zh-TW" sz="1700" kern="0" dirty="0">
                          <a:solidFill>
                            <a:schemeClr val="tx1"/>
                          </a:solidFill>
                          <a:effectLst/>
                          <a:latin typeface="微軟正黑體" pitchFamily="34" charset="-120"/>
                          <a:ea typeface="微軟正黑體" pitchFamily="34" charset="-120"/>
                        </a:rPr>
                        <a:t>昆山宏訊電子科技</a:t>
                      </a:r>
                      <a:r>
                        <a:rPr lang="zh-TW" sz="1700" kern="0" dirty="0" smtClean="0">
                          <a:solidFill>
                            <a:schemeClr val="tx1"/>
                          </a:solidFill>
                          <a:effectLst/>
                          <a:latin typeface="微軟正黑體" pitchFamily="34" charset="-120"/>
                          <a:ea typeface="微軟正黑體" pitchFamily="34" charset="-120"/>
                        </a:rPr>
                        <a:t>有限公司</a:t>
                      </a:r>
                      <a:r>
                        <a:rPr lang="zh-TW" altLang="en-US" sz="1700" kern="0" dirty="0" smtClean="0">
                          <a:solidFill>
                            <a:schemeClr val="tx1"/>
                          </a:solidFill>
                          <a:effectLst/>
                          <a:latin typeface="微軟正黑體" pitchFamily="34" charset="-120"/>
                          <a:ea typeface="微軟正黑體" pitchFamily="34" charset="-120"/>
                        </a:rPr>
                        <a:t>於昆山市</a:t>
                      </a:r>
                      <a:r>
                        <a:rPr lang="zh-TW" sz="1700" kern="0" dirty="0" smtClean="0">
                          <a:solidFill>
                            <a:schemeClr val="tx1"/>
                          </a:solidFill>
                          <a:effectLst/>
                          <a:latin typeface="微軟正黑體" pitchFamily="34" charset="-120"/>
                          <a:ea typeface="微軟正黑體" pitchFamily="34" charset="-120"/>
                        </a:rPr>
                        <a:t>，</a:t>
                      </a:r>
                      <a:r>
                        <a:rPr lang="zh-TW" sz="1700" kern="0" dirty="0">
                          <a:solidFill>
                            <a:schemeClr val="tx1"/>
                          </a:solidFill>
                          <a:effectLst/>
                          <a:latin typeface="微軟正黑體" pitchFamily="34" charset="-120"/>
                          <a:ea typeface="微軟正黑體" pitchFamily="34" charset="-120"/>
                        </a:rPr>
                        <a:t>廠區面積六十畝</a:t>
                      </a:r>
                      <a:r>
                        <a:rPr lang="zh-TW" sz="1700" kern="0" dirty="0" smtClean="0">
                          <a:solidFill>
                            <a:schemeClr val="tx1"/>
                          </a:solidFill>
                          <a:effectLst/>
                          <a:latin typeface="微軟正黑體" pitchFamily="34" charset="-120"/>
                          <a:ea typeface="微軟正黑體" pitchFamily="34" charset="-120"/>
                        </a:rPr>
                        <a:t>。</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ctr">
                        <a:spcAft>
                          <a:spcPts val="0"/>
                        </a:spcAft>
                      </a:pPr>
                      <a:r>
                        <a:rPr lang="en-US" sz="1700" kern="0" dirty="0" smtClean="0">
                          <a:effectLst/>
                          <a:latin typeface="微軟正黑體" pitchFamily="34" charset="-120"/>
                          <a:ea typeface="微軟正黑體" pitchFamily="34" charset="-120"/>
                        </a:rPr>
                        <a:t>91</a:t>
                      </a:r>
                      <a:r>
                        <a:rPr lang="zh-TW" sz="1700" kern="0" dirty="0">
                          <a:effectLst/>
                          <a:latin typeface="微軟正黑體" pitchFamily="34" charset="-120"/>
                          <a:ea typeface="微軟正黑體" pitchFamily="34" charset="-120"/>
                        </a:rPr>
                        <a:t>年</a:t>
                      </a:r>
                      <a:endParaRPr lang="zh-TW" sz="1700" kern="100" dirty="0">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indent="-161290">
                        <a:spcBef>
                          <a:spcPts val="600"/>
                        </a:spcBef>
                        <a:spcAft>
                          <a:spcPts val="0"/>
                        </a:spcAft>
                      </a:pPr>
                      <a:r>
                        <a:rPr lang="zh-TW" sz="1700" kern="0" dirty="0">
                          <a:effectLst/>
                          <a:latin typeface="微軟正黑體" pitchFamily="34" charset="-120"/>
                          <a:ea typeface="微軟正黑體" pitchFamily="34" charset="-120"/>
                        </a:rPr>
                        <a:t>接獲</a:t>
                      </a:r>
                      <a:r>
                        <a:rPr lang="zh-TW" sz="1700" kern="0" dirty="0" smtClean="0">
                          <a:effectLst/>
                          <a:latin typeface="微軟正黑體" pitchFamily="34" charset="-120"/>
                          <a:ea typeface="微軟正黑體" pitchFamily="34" charset="-120"/>
                        </a:rPr>
                        <a:t>德國</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B</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sz="1700" kern="0" dirty="0" smtClean="0">
                          <a:effectLst/>
                          <a:latin typeface="微軟正黑體" pitchFamily="34" charset="-120"/>
                          <a:ea typeface="微軟正黑體" pitchFamily="34" charset="-120"/>
                        </a:rPr>
                        <a:t>訂單</a:t>
                      </a:r>
                      <a:r>
                        <a:rPr lang="zh-TW" sz="1700" kern="0" dirty="0">
                          <a:effectLst/>
                          <a:latin typeface="微軟正黑體" pitchFamily="34" charset="-120"/>
                          <a:ea typeface="微軟正黑體" pitchFamily="34" charset="-120"/>
                        </a:rPr>
                        <a:t>，設計生產高級防暴球型與日夜兩用監控攝影機。</a:t>
                      </a:r>
                      <a:endParaRPr lang="zh-TW" sz="1700" kern="100" dirty="0">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pPr algn="ctr">
                        <a:spcAft>
                          <a:spcPts val="0"/>
                        </a:spcAft>
                      </a:pPr>
                      <a:r>
                        <a:rPr lang="en-US" sz="1700" kern="0" dirty="0" smtClean="0">
                          <a:effectLst/>
                          <a:latin typeface="微軟正黑體" pitchFamily="34" charset="-120"/>
                          <a:ea typeface="微軟正黑體" pitchFamily="34" charset="-120"/>
                        </a:rPr>
                        <a:t>92</a:t>
                      </a:r>
                      <a:r>
                        <a:rPr lang="zh-TW" sz="1700" kern="0" dirty="0">
                          <a:effectLst/>
                          <a:latin typeface="微軟正黑體" pitchFamily="34" charset="-120"/>
                          <a:ea typeface="微軟正黑體" pitchFamily="34" charset="-120"/>
                        </a:rPr>
                        <a:t>年</a:t>
                      </a:r>
                      <a:endParaRPr lang="zh-TW" sz="1700" kern="100" dirty="0">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600"/>
                        </a:spcBef>
                        <a:spcAft>
                          <a:spcPts val="0"/>
                        </a:spcAft>
                      </a:pPr>
                      <a:r>
                        <a:rPr lang="zh-TW" sz="1700" kern="0" dirty="0">
                          <a:solidFill>
                            <a:schemeClr val="dk1"/>
                          </a:solidFill>
                          <a:effectLst/>
                          <a:latin typeface="微軟正黑體" pitchFamily="34" charset="-120"/>
                          <a:ea typeface="微軟正黑體" pitchFamily="34" charset="-120"/>
                          <a:cs typeface="+mn-cs"/>
                        </a:rPr>
                        <a:t>通過</a:t>
                      </a:r>
                      <a:r>
                        <a:rPr lang="zh-TW" sz="1700" kern="0" dirty="0" smtClean="0">
                          <a:solidFill>
                            <a:schemeClr val="dk1"/>
                          </a:solidFill>
                          <a:effectLst/>
                          <a:latin typeface="微軟正黑體" pitchFamily="34" charset="-120"/>
                          <a:ea typeface="微軟正黑體" pitchFamily="34" charset="-120"/>
                          <a:cs typeface="+mn-cs"/>
                        </a:rPr>
                        <a:t>日本</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C</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sz="1700" kern="0" dirty="0" smtClean="0">
                          <a:solidFill>
                            <a:schemeClr val="dk1"/>
                          </a:solidFill>
                          <a:effectLst/>
                          <a:latin typeface="微軟正黑體" pitchFamily="34" charset="-120"/>
                          <a:ea typeface="微軟正黑體" pitchFamily="34" charset="-120"/>
                          <a:cs typeface="+mn-cs"/>
                        </a:rPr>
                        <a:t>之</a:t>
                      </a:r>
                      <a:r>
                        <a:rPr lang="en-US" sz="1700" kern="0" dirty="0">
                          <a:solidFill>
                            <a:schemeClr val="dk1"/>
                          </a:solidFill>
                          <a:effectLst/>
                          <a:latin typeface="微軟正黑體" pitchFamily="34" charset="-120"/>
                          <a:ea typeface="微軟正黑體" pitchFamily="34" charset="-120"/>
                          <a:cs typeface="+mn-cs"/>
                        </a:rPr>
                        <a:t>Green Partner</a:t>
                      </a:r>
                      <a:r>
                        <a:rPr lang="zh-TW" sz="1700" kern="0" dirty="0">
                          <a:solidFill>
                            <a:schemeClr val="dk1"/>
                          </a:solidFill>
                          <a:effectLst/>
                          <a:latin typeface="微軟正黑體" pitchFamily="34" charset="-120"/>
                          <a:ea typeface="微軟正黑體" pitchFamily="34" charset="-120"/>
                          <a:cs typeface="+mn-cs"/>
                        </a:rPr>
                        <a:t>認證。</a:t>
                      </a:r>
                    </a:p>
                    <a:p>
                      <a:pPr marL="161290" indent="-161290">
                        <a:spcBef>
                          <a:spcPts val="600"/>
                        </a:spcBef>
                        <a:spcAft>
                          <a:spcPts val="0"/>
                        </a:spcAft>
                      </a:pPr>
                      <a:r>
                        <a:rPr lang="zh-TW" sz="1700" kern="0" dirty="0">
                          <a:solidFill>
                            <a:schemeClr val="dk1"/>
                          </a:solidFill>
                          <a:effectLst/>
                          <a:latin typeface="微軟正黑體" pitchFamily="34" charset="-120"/>
                          <a:ea typeface="微軟正黑體" pitchFamily="34" charset="-120"/>
                          <a:cs typeface="+mn-cs"/>
                        </a:rPr>
                        <a:t>與</a:t>
                      </a:r>
                      <a:r>
                        <a:rPr lang="zh-TW" sz="1700" kern="0" dirty="0" smtClean="0">
                          <a:solidFill>
                            <a:schemeClr val="dk1"/>
                          </a:solidFill>
                          <a:effectLst/>
                          <a:latin typeface="微軟正黑體" pitchFamily="34" charset="-120"/>
                          <a:ea typeface="微軟正黑體" pitchFamily="34" charset="-120"/>
                          <a:cs typeface="+mn-cs"/>
                        </a:rPr>
                        <a:t>日本</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A</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sz="1700" kern="0" dirty="0" smtClean="0">
                          <a:solidFill>
                            <a:schemeClr val="dk1"/>
                          </a:solidFill>
                          <a:effectLst/>
                          <a:latin typeface="微軟正黑體" pitchFamily="34" charset="-120"/>
                          <a:ea typeface="微軟正黑體" pitchFamily="34" charset="-120"/>
                          <a:cs typeface="+mn-cs"/>
                        </a:rPr>
                        <a:t>合作</a:t>
                      </a:r>
                      <a:r>
                        <a:rPr lang="zh-TW" sz="1700" kern="0" dirty="0">
                          <a:solidFill>
                            <a:schemeClr val="dk1"/>
                          </a:solidFill>
                          <a:effectLst/>
                          <a:latin typeface="微軟正黑體" pitchFamily="34" charset="-120"/>
                          <a:ea typeface="微軟正黑體" pitchFamily="34" charset="-120"/>
                          <a:cs typeface="+mn-cs"/>
                        </a:rPr>
                        <a:t>開發網路用攝影機</a:t>
                      </a:r>
                      <a:r>
                        <a:rPr lang="en-US" sz="1700" kern="0" dirty="0">
                          <a:solidFill>
                            <a:schemeClr val="dk1"/>
                          </a:solidFill>
                          <a:effectLst/>
                          <a:latin typeface="微軟正黑體" pitchFamily="34" charset="-120"/>
                          <a:ea typeface="微軟正黑體" pitchFamily="34" charset="-120"/>
                          <a:cs typeface="+mn-cs"/>
                        </a:rPr>
                        <a:t>(</a:t>
                      </a:r>
                      <a:r>
                        <a:rPr lang="zh-TW" sz="1700" kern="0" dirty="0">
                          <a:solidFill>
                            <a:schemeClr val="dk1"/>
                          </a:solidFill>
                          <a:effectLst/>
                          <a:latin typeface="微軟正黑體" pitchFamily="34" charset="-120"/>
                          <a:ea typeface="微軟正黑體" pitchFamily="34" charset="-120"/>
                          <a:cs typeface="+mn-cs"/>
                        </a:rPr>
                        <a:t>簡稱</a:t>
                      </a:r>
                      <a:r>
                        <a:rPr lang="en-US" sz="1700" kern="0" dirty="0">
                          <a:solidFill>
                            <a:schemeClr val="dk1"/>
                          </a:solidFill>
                          <a:effectLst/>
                          <a:latin typeface="微軟正黑體" pitchFamily="34" charset="-120"/>
                          <a:ea typeface="微軟正黑體" pitchFamily="34" charset="-120"/>
                          <a:cs typeface="+mn-cs"/>
                        </a:rPr>
                        <a:t>IP Camera)</a:t>
                      </a:r>
                      <a:r>
                        <a:rPr lang="zh-TW" sz="1700" kern="0" dirty="0">
                          <a:solidFill>
                            <a:schemeClr val="dk1"/>
                          </a:solidFill>
                          <a:effectLst/>
                          <a:latin typeface="微軟正黑體" pitchFamily="34" charset="-120"/>
                          <a:ea typeface="微軟正黑體" pitchFamily="34" charset="-120"/>
                          <a:cs typeface="+mn-cs"/>
                        </a:rPr>
                        <a:t>。</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0805">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cs typeface="+mn-cs"/>
                        </a:rPr>
                        <a:t>93</a:t>
                      </a:r>
                      <a:r>
                        <a:rPr lang="zh-TW" sz="1700" kern="0" dirty="0">
                          <a:solidFill>
                            <a:schemeClr val="tx1"/>
                          </a:solidFill>
                          <a:effectLst/>
                          <a:latin typeface="微軟正黑體" pitchFamily="34" charset="-120"/>
                          <a:ea typeface="微軟正黑體" pitchFamily="34" charset="-120"/>
                          <a:cs typeface="+mn-cs"/>
                        </a:rPr>
                        <a:t>年</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sz="1700" kern="0" dirty="0" smtClean="0">
                          <a:solidFill>
                            <a:schemeClr val="tx1"/>
                          </a:solidFill>
                          <a:effectLst/>
                          <a:latin typeface="微軟正黑體" pitchFamily="34" charset="-120"/>
                          <a:ea typeface="微軟正黑體" pitchFamily="34" charset="-120"/>
                          <a:cs typeface="+mn-cs"/>
                        </a:rPr>
                        <a:t>與</a:t>
                      </a:r>
                      <a:r>
                        <a:rPr lang="zh-TW" sz="1700" kern="0" dirty="0">
                          <a:solidFill>
                            <a:schemeClr val="tx1"/>
                          </a:solidFill>
                          <a:effectLst/>
                          <a:latin typeface="微軟正黑體" pitchFamily="34" charset="-120"/>
                          <a:ea typeface="微軟正黑體" pitchFamily="34" charset="-120"/>
                          <a:cs typeface="+mn-cs"/>
                        </a:rPr>
                        <a:t>崇越貿易股份有限公司合併，更名為崇越電通股份有限公司，並成為旗下之電子事業群。</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1216">
                <a:tc>
                  <a:txBody>
                    <a:bodyPr/>
                    <a:lstStyle/>
                    <a:p>
                      <a:pPr algn="ctr">
                        <a:spcAft>
                          <a:spcPts val="0"/>
                        </a:spcAft>
                      </a:pPr>
                      <a:r>
                        <a:rPr lang="en-US" sz="1700" kern="0" dirty="0" smtClean="0">
                          <a:solidFill>
                            <a:schemeClr val="dk1"/>
                          </a:solidFill>
                          <a:effectLst/>
                          <a:latin typeface="微軟正黑體" pitchFamily="34" charset="-120"/>
                          <a:ea typeface="微軟正黑體" pitchFamily="34" charset="-120"/>
                          <a:cs typeface="+mn-cs"/>
                        </a:rPr>
                        <a:t>98</a:t>
                      </a:r>
                      <a:r>
                        <a:rPr lang="zh-TW" sz="1700" kern="0" dirty="0">
                          <a:solidFill>
                            <a:schemeClr val="dk1"/>
                          </a:solidFill>
                          <a:effectLst/>
                          <a:latin typeface="微軟正黑體" pitchFamily="34" charset="-120"/>
                          <a:ea typeface="微軟正黑體" pitchFamily="34" charset="-120"/>
                          <a:cs typeface="+mn-cs"/>
                        </a:rPr>
                        <a:t>年</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600"/>
                        </a:spcBef>
                        <a:spcAft>
                          <a:spcPts val="0"/>
                        </a:spcAft>
                      </a:pPr>
                      <a:r>
                        <a:rPr lang="zh-TW" sz="1700" kern="0" dirty="0">
                          <a:solidFill>
                            <a:schemeClr val="dk1"/>
                          </a:solidFill>
                          <a:effectLst/>
                          <a:latin typeface="微軟正黑體" pitchFamily="34" charset="-120"/>
                          <a:ea typeface="微軟正黑體" pitchFamily="34" charset="-120"/>
                          <a:cs typeface="+mn-cs"/>
                        </a:rPr>
                        <a:t>推出全球第一家彩色透霧交通攝像機</a:t>
                      </a:r>
                      <a:r>
                        <a:rPr lang="en-US" sz="1700" kern="0" dirty="0">
                          <a:solidFill>
                            <a:schemeClr val="dk1"/>
                          </a:solidFill>
                          <a:effectLst/>
                          <a:latin typeface="微軟正黑體" pitchFamily="34" charset="-120"/>
                          <a:ea typeface="微軟正黑體" pitchFamily="34" charset="-120"/>
                          <a:cs typeface="+mn-cs"/>
                        </a:rPr>
                        <a:t>(Defog)</a:t>
                      </a:r>
                      <a:r>
                        <a:rPr lang="zh-TW" sz="1700" kern="0" dirty="0" smtClean="0">
                          <a:solidFill>
                            <a:schemeClr val="dk1"/>
                          </a:solidFill>
                          <a:effectLst/>
                          <a:latin typeface="微軟正黑體" pitchFamily="34" charset="-120"/>
                          <a:ea typeface="微軟正黑體" pitchFamily="34" charset="-120"/>
                          <a:cs typeface="+mn-cs"/>
                        </a:rPr>
                        <a:t>。</a:t>
                      </a:r>
                      <a:endParaRPr lang="en-US" altLang="zh-TW" sz="1700" kern="0" dirty="0" smtClean="0">
                        <a:solidFill>
                          <a:schemeClr val="dk1"/>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9472">
                <a:tc>
                  <a:txBody>
                    <a:bodyPr/>
                    <a:lstStyle/>
                    <a:p>
                      <a:pPr algn="ctr">
                        <a:spcAft>
                          <a:spcPts val="0"/>
                        </a:spcAft>
                      </a:pPr>
                      <a:r>
                        <a:rPr lang="en-US" sz="1700" kern="0" dirty="0" smtClean="0">
                          <a:solidFill>
                            <a:schemeClr val="dk1"/>
                          </a:solidFill>
                          <a:effectLst/>
                          <a:latin typeface="微軟正黑體" pitchFamily="34" charset="-120"/>
                          <a:ea typeface="微軟正黑體" pitchFamily="34" charset="-120"/>
                          <a:cs typeface="+mn-cs"/>
                        </a:rPr>
                        <a:t>99</a:t>
                      </a:r>
                      <a:r>
                        <a:rPr lang="zh-TW" sz="1700" kern="0" dirty="0" smtClean="0">
                          <a:solidFill>
                            <a:schemeClr val="dk1"/>
                          </a:solidFill>
                          <a:effectLst/>
                          <a:latin typeface="微軟正黑體" pitchFamily="34" charset="-120"/>
                          <a:ea typeface="微軟正黑體" pitchFamily="34" charset="-120"/>
                          <a:cs typeface="+mn-cs"/>
                        </a:rPr>
                        <a:t>年</a:t>
                      </a:r>
                      <a:endParaRPr lang="zh-TW" sz="1700" kern="0" dirty="0">
                        <a:solidFill>
                          <a:schemeClr val="dk1"/>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600"/>
                        </a:spcBef>
                        <a:spcAft>
                          <a:spcPts val="0"/>
                        </a:spcAft>
                      </a:pPr>
                      <a:r>
                        <a:rPr lang="zh-TW" altLang="zh-TW" sz="1700" kern="0" dirty="0" smtClean="0">
                          <a:effectLst/>
                          <a:latin typeface="微軟正黑體" pitchFamily="34" charset="-120"/>
                          <a:ea typeface="微軟正黑體" pitchFamily="34" charset="-120"/>
                        </a:rPr>
                        <a:t>接獲</a:t>
                      </a:r>
                      <a:r>
                        <a:rPr lang="zh-TW" altLang="en-US" sz="1700" kern="0" dirty="0" smtClean="0">
                          <a:effectLst/>
                          <a:latin typeface="微軟正黑體" pitchFamily="34" charset="-120"/>
                          <a:ea typeface="微軟正黑體" pitchFamily="34" charset="-120"/>
                        </a:rPr>
                        <a:t>美國</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D</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altLang="zh-TW" sz="1700" kern="1200" dirty="0" smtClean="0">
                          <a:solidFill>
                            <a:schemeClr val="dk1"/>
                          </a:solidFill>
                          <a:effectLst/>
                          <a:latin typeface="微軟正黑體" pitchFamily="34" charset="-120"/>
                          <a:ea typeface="微軟正黑體" pitchFamily="34" charset="-120"/>
                          <a:cs typeface="+mn-cs"/>
                        </a:rPr>
                        <a:t>之</a:t>
                      </a:r>
                      <a:r>
                        <a:rPr lang="en-US" altLang="zh-TW" sz="1700" kern="1200" dirty="0" smtClean="0">
                          <a:solidFill>
                            <a:schemeClr val="dk1"/>
                          </a:solidFill>
                          <a:effectLst/>
                          <a:latin typeface="微軟正黑體" pitchFamily="34" charset="-120"/>
                          <a:ea typeface="微軟正黑體" pitchFamily="34" charset="-120"/>
                          <a:cs typeface="+mn-cs"/>
                        </a:rPr>
                        <a:t>ODM</a:t>
                      </a:r>
                      <a:r>
                        <a:rPr lang="zh-TW" altLang="zh-TW" sz="1700" kern="0" dirty="0" smtClean="0">
                          <a:effectLst/>
                          <a:latin typeface="微軟正黑體" pitchFamily="34" charset="-120"/>
                          <a:ea typeface="微軟正黑體" pitchFamily="34" charset="-120"/>
                        </a:rPr>
                        <a:t>訂單</a:t>
                      </a:r>
                      <a:r>
                        <a:rPr lang="zh-TW" altLang="en-US" sz="1700" kern="0" dirty="0" smtClean="0">
                          <a:effectLst/>
                          <a:latin typeface="微軟正黑體" pitchFamily="34" charset="-120"/>
                          <a:ea typeface="微軟正黑體" pitchFamily="34" charset="-120"/>
                        </a:rPr>
                        <a:t>。</a:t>
                      </a:r>
                      <a:endParaRPr lang="zh-TW" sz="1700" kern="0" dirty="0">
                        <a:solidFill>
                          <a:srgbClr val="3366CC"/>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85575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公司沿革</a:t>
            </a:r>
            <a:endParaRPr lang="zh-TW" altLang="en-US" sz="3600" b="1" dirty="0" smtClean="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852580816"/>
              </p:ext>
            </p:extLst>
          </p:nvPr>
        </p:nvGraphicFramePr>
        <p:xfrm>
          <a:off x="179512" y="1052736"/>
          <a:ext cx="8856984" cy="5051925"/>
        </p:xfrm>
        <a:graphic>
          <a:graphicData uri="http://schemas.openxmlformats.org/drawingml/2006/table">
            <a:tbl>
              <a:tblPr firstRow="1" bandRow="1">
                <a:tableStyleId>{5C22544A-7EE6-4342-B048-85BDC9FD1C3A}</a:tableStyleId>
              </a:tblPr>
              <a:tblGrid>
                <a:gridCol w="1224136"/>
                <a:gridCol w="7632848"/>
              </a:tblGrid>
              <a:tr h="513057">
                <a:tc>
                  <a:txBody>
                    <a:bodyPr/>
                    <a:lstStyle/>
                    <a:p>
                      <a:pPr marL="57785" marR="57785" algn="ctr" fontAlgn="b">
                        <a:lnSpc>
                          <a:spcPts val="1800"/>
                        </a:lnSpc>
                        <a:spcBef>
                          <a:spcPts val="600"/>
                        </a:spcBef>
                        <a:spcAft>
                          <a:spcPts val="0"/>
                        </a:spcAft>
                      </a:pPr>
                      <a:r>
                        <a:rPr lang="zh-TW" sz="1800" b="1" kern="100" dirty="0" smtClean="0">
                          <a:solidFill>
                            <a:schemeClr val="bg1"/>
                          </a:solidFill>
                          <a:effectLst/>
                          <a:latin typeface="微軟正黑體" pitchFamily="34" charset="-120"/>
                          <a:ea typeface="微軟正黑體" pitchFamily="34" charset="-120"/>
                        </a:rPr>
                        <a:t>年度</a:t>
                      </a:r>
                      <a:endParaRPr lang="zh-TW" sz="1800" b="1" kern="100" dirty="0">
                        <a:solidFill>
                          <a:schemeClr val="bg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marL="59690" marR="57785" algn="ctr" fontAlgn="b">
                        <a:lnSpc>
                          <a:spcPts val="1800"/>
                        </a:lnSpc>
                        <a:spcBef>
                          <a:spcPts val="600"/>
                        </a:spcBef>
                        <a:spcAft>
                          <a:spcPts val="0"/>
                        </a:spcAft>
                      </a:pPr>
                      <a:r>
                        <a:rPr lang="zh-TW" sz="1800" b="1" kern="100" dirty="0">
                          <a:solidFill>
                            <a:schemeClr val="bg1"/>
                          </a:solidFill>
                          <a:effectLst/>
                          <a:latin typeface="微軟正黑體" pitchFamily="34" charset="-120"/>
                          <a:ea typeface="微軟正黑體" pitchFamily="34" charset="-120"/>
                        </a:rPr>
                        <a:t>重要發展記事</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r>
              <a:tr h="567063">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cs typeface="+mn-cs"/>
                        </a:rPr>
                        <a:t>99</a:t>
                      </a:r>
                      <a:r>
                        <a:rPr lang="zh-TW" sz="1700" kern="0" dirty="0">
                          <a:solidFill>
                            <a:schemeClr val="tx1"/>
                          </a:solidFill>
                          <a:effectLst/>
                          <a:latin typeface="微軟正黑體" pitchFamily="34" charset="-120"/>
                          <a:ea typeface="微軟正黑體" pitchFamily="34" charset="-120"/>
                          <a:cs typeface="+mn-cs"/>
                        </a:rPr>
                        <a:t>年</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a:spcBef>
                          <a:spcPts val="300"/>
                        </a:spcBef>
                        <a:spcAft>
                          <a:spcPts val="0"/>
                        </a:spcAft>
                      </a:pPr>
                      <a:r>
                        <a:rPr lang="en-US" altLang="zh-TW" sz="1700" kern="0" dirty="0" smtClean="0">
                          <a:solidFill>
                            <a:schemeClr val="tx1"/>
                          </a:solidFill>
                          <a:effectLst/>
                          <a:latin typeface="微軟正黑體" pitchFamily="34" charset="-120"/>
                          <a:ea typeface="微軟正黑體" pitchFamily="34" charset="-120"/>
                          <a:cs typeface="+mn-cs"/>
                        </a:rPr>
                        <a:t>10</a:t>
                      </a:r>
                      <a:r>
                        <a:rPr lang="zh-TW" altLang="en-US" sz="1700" kern="0" dirty="0" smtClean="0">
                          <a:solidFill>
                            <a:schemeClr val="tx1"/>
                          </a:solidFill>
                          <a:effectLst/>
                          <a:latin typeface="微軟正黑體" pitchFamily="34" charset="-120"/>
                          <a:ea typeface="微軟正黑體" pitchFamily="34" charset="-120"/>
                          <a:cs typeface="+mn-cs"/>
                        </a:rPr>
                        <a:t>月</a:t>
                      </a:r>
                      <a:r>
                        <a:rPr lang="zh-TW" sz="1700" kern="0" dirty="0" smtClean="0">
                          <a:solidFill>
                            <a:schemeClr val="tx1"/>
                          </a:solidFill>
                          <a:effectLst/>
                          <a:latin typeface="微軟正黑體" pitchFamily="34" charset="-120"/>
                          <a:ea typeface="微軟正黑體" pitchFamily="34" charset="-120"/>
                          <a:cs typeface="+mn-cs"/>
                        </a:rPr>
                        <a:t>自</a:t>
                      </a:r>
                      <a:r>
                        <a:rPr lang="zh-TW" sz="1700" kern="0" dirty="0">
                          <a:solidFill>
                            <a:schemeClr val="tx1"/>
                          </a:solidFill>
                          <a:effectLst/>
                          <a:latin typeface="微軟正黑體" pitchFamily="34" charset="-120"/>
                          <a:ea typeface="微軟正黑體" pitchFamily="34" charset="-120"/>
                          <a:cs typeface="+mn-cs"/>
                        </a:rPr>
                        <a:t>崇越電通股份有限公司旗下之電子事業群分割設立為為勝品電通股份有限公司，實收資本額為新臺幣</a:t>
                      </a:r>
                      <a:r>
                        <a:rPr lang="en-US" sz="1700" kern="0" dirty="0">
                          <a:solidFill>
                            <a:schemeClr val="tx1"/>
                          </a:solidFill>
                          <a:effectLst/>
                          <a:latin typeface="微軟正黑體" pitchFamily="34" charset="-120"/>
                          <a:ea typeface="微軟正黑體" pitchFamily="34" charset="-120"/>
                          <a:cs typeface="+mn-cs"/>
                        </a:rPr>
                        <a:t>200,000,000</a:t>
                      </a:r>
                      <a:r>
                        <a:rPr lang="zh-TW" sz="1700" kern="0" dirty="0">
                          <a:solidFill>
                            <a:schemeClr val="tx1"/>
                          </a:solidFill>
                          <a:effectLst/>
                          <a:latin typeface="微軟正黑體" pitchFamily="34" charset="-120"/>
                          <a:ea typeface="微軟正黑體" pitchFamily="34" charset="-120"/>
                          <a:cs typeface="+mn-cs"/>
                        </a:rPr>
                        <a:t>元。</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100</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a:spcBef>
                          <a:spcPts val="300"/>
                        </a:spcBef>
                        <a:spcAft>
                          <a:spcPts val="0"/>
                        </a:spcAft>
                      </a:pPr>
                      <a:r>
                        <a:rPr lang="zh-TW" sz="1700" kern="0" dirty="0">
                          <a:solidFill>
                            <a:schemeClr val="tx1"/>
                          </a:solidFill>
                          <a:effectLst/>
                          <a:latin typeface="微軟正黑體" pitchFamily="34" charset="-120"/>
                          <a:ea typeface="微軟正黑體" pitchFamily="34" charset="-120"/>
                          <a:cs typeface="+mn-cs"/>
                        </a:rPr>
                        <a:t>完成快速自動對焦演算法開發；推出</a:t>
                      </a:r>
                      <a:r>
                        <a:rPr lang="en-US" sz="1700" kern="0" dirty="0">
                          <a:solidFill>
                            <a:schemeClr val="tx1"/>
                          </a:solidFill>
                          <a:effectLst/>
                          <a:latin typeface="微軟正黑體" pitchFamily="34" charset="-120"/>
                          <a:ea typeface="微軟正黑體" pitchFamily="34" charset="-120"/>
                          <a:cs typeface="+mn-cs"/>
                        </a:rPr>
                        <a:t>3</a:t>
                      </a:r>
                      <a:r>
                        <a:rPr lang="zh-TW" sz="1700" kern="0" dirty="0">
                          <a:solidFill>
                            <a:schemeClr val="tx1"/>
                          </a:solidFill>
                          <a:effectLst/>
                          <a:latin typeface="微軟正黑體" pitchFamily="34" charset="-120"/>
                          <a:ea typeface="微軟正黑體" pitchFamily="34" charset="-120"/>
                          <a:cs typeface="+mn-cs"/>
                        </a:rPr>
                        <a:t>百萬像素網路快速球</a:t>
                      </a:r>
                      <a:r>
                        <a:rPr lang="en-US" sz="1700" kern="0" dirty="0">
                          <a:solidFill>
                            <a:schemeClr val="tx1"/>
                          </a:solidFill>
                          <a:effectLst/>
                          <a:latin typeface="微軟正黑體" pitchFamily="34" charset="-120"/>
                          <a:ea typeface="微軟正黑體" pitchFamily="34" charset="-120"/>
                          <a:cs typeface="+mn-cs"/>
                        </a:rPr>
                        <a:t>(IP Speed Dome)</a:t>
                      </a:r>
                      <a:r>
                        <a:rPr lang="zh-TW" sz="1700" kern="0" dirty="0">
                          <a:solidFill>
                            <a:schemeClr val="tx1"/>
                          </a:solidFill>
                          <a:effectLst/>
                          <a:latin typeface="微軟正黑體" pitchFamily="34" charset="-120"/>
                          <a:ea typeface="微軟正黑體" pitchFamily="34" charset="-120"/>
                          <a:cs typeface="+mn-cs"/>
                        </a:rPr>
                        <a:t>解決</a:t>
                      </a:r>
                      <a:r>
                        <a:rPr lang="zh-TW" sz="1700" kern="0" dirty="0" smtClean="0">
                          <a:solidFill>
                            <a:schemeClr val="tx1"/>
                          </a:solidFill>
                          <a:effectLst/>
                          <a:latin typeface="微軟正黑體" pitchFamily="34" charset="-120"/>
                          <a:ea typeface="微軟正黑體" pitchFamily="34" charset="-120"/>
                          <a:cs typeface="+mn-cs"/>
                        </a:rPr>
                        <a:t>方案</a:t>
                      </a:r>
                      <a:r>
                        <a:rPr lang="zh-TW" altLang="en-US" sz="1700" kern="0" dirty="0" smtClean="0">
                          <a:solidFill>
                            <a:schemeClr val="tx1"/>
                          </a:solidFill>
                          <a:effectLst/>
                          <a:latin typeface="微軟正黑體" pitchFamily="34" charset="-120"/>
                          <a:ea typeface="微軟正黑體" pitchFamily="34" charset="-120"/>
                          <a:cs typeface="+mn-cs"/>
                        </a:rPr>
                        <a:t>。</a:t>
                      </a:r>
                      <a:endParaRPr lang="zh-TW" sz="1700" kern="0" dirty="0">
                        <a:solidFill>
                          <a:schemeClr val="tx1"/>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936">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101</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300"/>
                        </a:spcBef>
                        <a:spcAft>
                          <a:spcPts val="0"/>
                        </a:spcAft>
                      </a:pPr>
                      <a:r>
                        <a:rPr lang="zh-TW" sz="1700" kern="0" dirty="0">
                          <a:solidFill>
                            <a:schemeClr val="tx1"/>
                          </a:solidFill>
                          <a:effectLst/>
                          <a:latin typeface="微軟正黑體" pitchFamily="34" charset="-120"/>
                          <a:ea typeface="微軟正黑體" pitchFamily="34" charset="-120"/>
                        </a:rPr>
                        <a:t>接獲</a:t>
                      </a:r>
                      <a:r>
                        <a:rPr lang="zh-TW" sz="1700" kern="0" dirty="0" smtClean="0">
                          <a:solidFill>
                            <a:schemeClr val="tx1"/>
                          </a:solidFill>
                          <a:effectLst/>
                          <a:latin typeface="微軟正黑體" pitchFamily="34" charset="-120"/>
                          <a:ea typeface="微軟正黑體" pitchFamily="34" charset="-120"/>
                        </a:rPr>
                        <a:t>美國</a:t>
                      </a:r>
                      <a:r>
                        <a:rPr lang="zh-TW" altLang="en-US" sz="1700" kern="0" dirty="0" smtClean="0">
                          <a:solidFill>
                            <a:schemeClr val="tx1"/>
                          </a:solidFill>
                          <a:effectLst/>
                          <a:latin typeface="微軟正黑體" pitchFamily="34" charset="-120"/>
                          <a:ea typeface="微軟正黑體" pitchFamily="34" charset="-120"/>
                        </a:rPr>
                        <a:t>大廠</a:t>
                      </a:r>
                      <a:r>
                        <a:rPr lang="en-US" altLang="zh-TW" sz="1700" kern="0" dirty="0" smtClean="0">
                          <a:solidFill>
                            <a:schemeClr val="tx1"/>
                          </a:solidFill>
                          <a:effectLst/>
                          <a:latin typeface="微軟正黑體" pitchFamily="34" charset="-120"/>
                          <a:ea typeface="微軟正黑體" pitchFamily="34" charset="-120"/>
                        </a:rPr>
                        <a:t>E</a:t>
                      </a:r>
                      <a:r>
                        <a:rPr lang="zh-TW" altLang="en-US" sz="1700" kern="0" dirty="0" smtClean="0">
                          <a:solidFill>
                            <a:schemeClr val="tx1"/>
                          </a:solidFill>
                          <a:effectLst/>
                          <a:latin typeface="微軟正黑體" pitchFamily="34" charset="-120"/>
                          <a:ea typeface="微軟正黑體" pitchFamily="34" charset="-120"/>
                        </a:rPr>
                        <a:t>公司</a:t>
                      </a:r>
                      <a:r>
                        <a:rPr lang="zh-TW" sz="1700" kern="0" dirty="0" smtClean="0">
                          <a:solidFill>
                            <a:schemeClr val="tx1"/>
                          </a:solidFill>
                          <a:effectLst/>
                          <a:latin typeface="微軟正黑體" pitchFamily="34" charset="-120"/>
                          <a:ea typeface="微軟正黑體" pitchFamily="34" charset="-120"/>
                        </a:rPr>
                        <a:t>之</a:t>
                      </a:r>
                      <a:r>
                        <a:rPr lang="en-US" sz="1700" kern="0" dirty="0">
                          <a:solidFill>
                            <a:schemeClr val="tx1"/>
                          </a:solidFill>
                          <a:effectLst/>
                          <a:latin typeface="微軟正黑體" pitchFamily="34" charset="-120"/>
                          <a:ea typeface="微軟正黑體" pitchFamily="34" charset="-120"/>
                        </a:rPr>
                        <a:t>ODM</a:t>
                      </a:r>
                      <a:r>
                        <a:rPr lang="zh-TW" sz="1700" kern="0" dirty="0">
                          <a:solidFill>
                            <a:schemeClr val="tx1"/>
                          </a:solidFill>
                          <a:effectLst/>
                          <a:latin typeface="微軟正黑體" pitchFamily="34" charset="-120"/>
                          <a:ea typeface="微軟正黑體" pitchFamily="34" charset="-120"/>
                        </a:rPr>
                        <a:t>訂單。</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99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102</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300"/>
                        </a:spcBef>
                        <a:spcAft>
                          <a:spcPts val="0"/>
                        </a:spcAft>
                      </a:pPr>
                      <a:r>
                        <a:rPr lang="en-US" sz="1700" kern="0" dirty="0">
                          <a:solidFill>
                            <a:schemeClr val="tx1"/>
                          </a:solidFill>
                          <a:effectLst/>
                          <a:latin typeface="微軟正黑體" pitchFamily="34" charset="-120"/>
                          <a:ea typeface="微軟正黑體" pitchFamily="34" charset="-120"/>
                        </a:rPr>
                        <a:t>12</a:t>
                      </a:r>
                      <a:r>
                        <a:rPr lang="zh-TW" sz="1700" kern="0" dirty="0">
                          <a:solidFill>
                            <a:schemeClr val="tx1"/>
                          </a:solidFill>
                          <a:effectLst/>
                          <a:latin typeface="微軟正黑體" pitchFamily="34" charset="-120"/>
                          <a:ea typeface="微軟正黑體" pitchFamily="34" charset="-120"/>
                        </a:rPr>
                        <a:t>月購入桃園廠廠房。</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99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103</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300"/>
                        </a:spcBef>
                        <a:spcAft>
                          <a:spcPts val="0"/>
                        </a:spcAft>
                      </a:pPr>
                      <a:r>
                        <a:rPr lang="en-US" sz="1700" kern="0" dirty="0">
                          <a:solidFill>
                            <a:schemeClr val="tx1"/>
                          </a:solidFill>
                          <a:effectLst/>
                          <a:latin typeface="微軟正黑體" pitchFamily="34" charset="-120"/>
                          <a:ea typeface="微軟正黑體" pitchFamily="34" charset="-120"/>
                        </a:rPr>
                        <a:t>11</a:t>
                      </a:r>
                      <a:r>
                        <a:rPr lang="zh-TW" sz="1700" kern="0" dirty="0">
                          <a:solidFill>
                            <a:schemeClr val="tx1"/>
                          </a:solidFill>
                          <a:effectLst/>
                          <a:latin typeface="微軟正黑體" pitchFamily="34" charset="-120"/>
                          <a:ea typeface="微軟正黑體" pitchFamily="34" charset="-120"/>
                        </a:rPr>
                        <a:t>月桃園廠</a:t>
                      </a:r>
                      <a:r>
                        <a:rPr lang="zh-TW" sz="1700" kern="0" dirty="0" smtClean="0">
                          <a:solidFill>
                            <a:schemeClr val="tx1"/>
                          </a:solidFill>
                          <a:effectLst/>
                          <a:latin typeface="微軟正黑體" pitchFamily="34" charset="-120"/>
                          <a:ea typeface="微軟正黑體" pitchFamily="34" charset="-120"/>
                        </a:rPr>
                        <a:t>生產</a:t>
                      </a:r>
                      <a:r>
                        <a:rPr lang="zh-TW" altLang="en-US" sz="1700" kern="0" dirty="0" smtClean="0">
                          <a:solidFill>
                            <a:schemeClr val="tx1"/>
                          </a:solidFill>
                          <a:effectLst/>
                          <a:latin typeface="微軟正黑體" pitchFamily="34" charset="-120"/>
                          <a:ea typeface="微軟正黑體" pitchFamily="34" charset="-120"/>
                        </a:rPr>
                        <a:t>總部</a:t>
                      </a:r>
                      <a:r>
                        <a:rPr lang="zh-TW" sz="1700" kern="0" dirty="0" smtClean="0">
                          <a:solidFill>
                            <a:schemeClr val="tx1"/>
                          </a:solidFill>
                          <a:effectLst/>
                          <a:latin typeface="微軟正黑體" pitchFamily="34" charset="-120"/>
                          <a:ea typeface="微軟正黑體" pitchFamily="34" charset="-120"/>
                        </a:rPr>
                        <a:t>正式</a:t>
                      </a:r>
                      <a:r>
                        <a:rPr lang="zh-TW" sz="1700" kern="0" dirty="0">
                          <a:solidFill>
                            <a:schemeClr val="tx1"/>
                          </a:solidFill>
                          <a:effectLst/>
                          <a:latin typeface="微軟正黑體" pitchFamily="34" charset="-120"/>
                          <a:ea typeface="微軟正黑體" pitchFamily="34" charset="-120"/>
                        </a:rPr>
                        <a:t>運作。</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3150">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104</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7785" fontAlgn="b">
                        <a:lnSpc>
                          <a:spcPts val="2000"/>
                        </a:lnSpc>
                        <a:spcBef>
                          <a:spcPts val="300"/>
                        </a:spcBef>
                        <a:spcAft>
                          <a:spcPts val="0"/>
                        </a:spcAft>
                      </a:pP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6</a:t>
                      </a:r>
                      <a:r>
                        <a:rPr lang="zh-TW" sz="1700" kern="1200" dirty="0" smtClean="0">
                          <a:solidFill>
                            <a:schemeClr val="tx1"/>
                          </a:solidFill>
                          <a:effectLst/>
                          <a:latin typeface="微軟正黑體" panose="020B0604030504040204" pitchFamily="34" charset="-120"/>
                          <a:ea typeface="微軟正黑體" panose="020B0604030504040204" pitchFamily="34" charset="-120"/>
                          <a:cs typeface="+mn-cs"/>
                        </a:rPr>
                        <a:t>月</a:t>
                      </a:r>
                      <a:r>
                        <a:rPr lang="zh-TW" alt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首次</a:t>
                      </a:r>
                      <a:r>
                        <a:rPr lang="zh-TW" sz="1700" kern="1200" dirty="0" smtClean="0">
                          <a:solidFill>
                            <a:schemeClr val="tx1"/>
                          </a:solidFill>
                          <a:effectLst/>
                          <a:latin typeface="微軟正黑體" panose="020B0604030504040204" pitchFamily="34" charset="-120"/>
                          <a:ea typeface="微軟正黑體" panose="020B0604030504040204" pitchFamily="34" charset="-120"/>
                          <a:cs typeface="+mn-cs"/>
                        </a:rPr>
                        <a:t>發佈</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「企業社會責任報告書」</a:t>
                      </a:r>
                      <a:r>
                        <a:rPr lang="en-US" sz="1700" kern="1200" dirty="0">
                          <a:solidFill>
                            <a:schemeClr val="tx1"/>
                          </a:solidFill>
                          <a:effectLst/>
                          <a:latin typeface="微軟正黑體" panose="020B0604030504040204" pitchFamily="34" charset="-120"/>
                          <a:ea typeface="微軟正黑體" panose="020B0604030504040204" pitchFamily="34" charset="-120"/>
                          <a:cs typeface="+mn-cs"/>
                        </a:rPr>
                        <a:t>(CSR</a:t>
                      </a: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en-US" sz="17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R="57785" fontAlgn="b">
                        <a:lnSpc>
                          <a:spcPts val="2000"/>
                        </a:lnSpc>
                        <a:spcBef>
                          <a:spcPts val="300"/>
                        </a:spcBef>
                        <a:spcAft>
                          <a:spcPts val="0"/>
                        </a:spcAft>
                      </a:pP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6</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月辦理盈餘轉增資，增資後實收資本額為新臺幣</a:t>
                      </a:r>
                      <a:r>
                        <a:rPr lang="en-US" sz="1700" kern="1200" dirty="0">
                          <a:solidFill>
                            <a:schemeClr val="tx1"/>
                          </a:solidFill>
                          <a:effectLst/>
                          <a:latin typeface="微軟正黑體" panose="020B0604030504040204" pitchFamily="34" charset="-120"/>
                          <a:ea typeface="微軟正黑體" panose="020B0604030504040204" pitchFamily="34" charset="-120"/>
                          <a:cs typeface="+mn-cs"/>
                        </a:rPr>
                        <a:t>210,000,000</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元。</a:t>
                      </a:r>
                    </a:p>
                    <a:p>
                      <a:pPr marR="57785" fontAlgn="b">
                        <a:lnSpc>
                          <a:spcPts val="2000"/>
                        </a:lnSpc>
                        <a:spcBef>
                          <a:spcPts val="300"/>
                        </a:spcBef>
                        <a:spcAft>
                          <a:spcPts val="0"/>
                        </a:spcAft>
                      </a:pP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11</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月成立第一屆審計委員會、第一屆薪資報酬委員會。</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105</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7785" fontAlgn="b">
                        <a:lnSpc>
                          <a:spcPts val="1800"/>
                        </a:lnSpc>
                        <a:spcBef>
                          <a:spcPts val="300"/>
                        </a:spcBef>
                        <a:spcAft>
                          <a:spcPts val="0"/>
                        </a:spcAft>
                      </a:pPr>
                      <a:r>
                        <a:rPr 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4</a:t>
                      </a:r>
                      <a:r>
                        <a:rPr lang="zh-TW" sz="1700" kern="1200" dirty="0">
                          <a:solidFill>
                            <a:schemeClr val="dk1"/>
                          </a:solidFill>
                          <a:effectLst/>
                          <a:latin typeface="微軟正黑體" panose="020B0604030504040204" pitchFamily="34" charset="-120"/>
                          <a:ea typeface="微軟正黑體" panose="020B0604030504040204" pitchFamily="34" charset="-120"/>
                          <a:cs typeface="+mn-cs"/>
                        </a:rPr>
                        <a:t>月新一代壓縮技術</a:t>
                      </a:r>
                      <a:r>
                        <a:rPr lang="en-US" sz="1700" kern="1200" dirty="0">
                          <a:solidFill>
                            <a:schemeClr val="dk1"/>
                          </a:solidFill>
                          <a:effectLst/>
                          <a:latin typeface="微軟正黑體" panose="020B0604030504040204" pitchFamily="34" charset="-120"/>
                          <a:ea typeface="微軟正黑體" panose="020B0604030504040204" pitchFamily="34" charset="-120"/>
                          <a:cs typeface="+mn-cs"/>
                        </a:rPr>
                        <a:t>H.265 8M BOX</a:t>
                      </a:r>
                      <a:r>
                        <a:rPr lang="zh-TW" sz="1700" kern="1200" dirty="0">
                          <a:solidFill>
                            <a:schemeClr val="dk1"/>
                          </a:solidFill>
                          <a:effectLst/>
                          <a:latin typeface="微軟正黑體" panose="020B0604030504040204" pitchFamily="34" charset="-120"/>
                          <a:ea typeface="微軟正黑體" panose="020B0604030504040204" pitchFamily="34" charset="-120"/>
                          <a:cs typeface="+mn-cs"/>
                        </a:rPr>
                        <a:t>攝影機在美西安控展</a:t>
                      </a:r>
                      <a:r>
                        <a:rPr lang="en-US" sz="1700" kern="1200" dirty="0">
                          <a:solidFill>
                            <a:schemeClr val="dk1"/>
                          </a:solidFill>
                          <a:effectLst/>
                          <a:latin typeface="微軟正黑體" panose="020B0604030504040204" pitchFamily="34" charset="-120"/>
                          <a:ea typeface="微軟正黑體" panose="020B0604030504040204" pitchFamily="34" charset="-120"/>
                          <a:cs typeface="+mn-cs"/>
                        </a:rPr>
                        <a:t>sample </a:t>
                      </a:r>
                      <a:r>
                        <a:rPr 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launch</a:t>
                      </a:r>
                      <a:r>
                        <a:rPr 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11</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月第一代影像智能辨識</a:t>
                      </a: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(Intelligent Video Analytics)</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開發完成</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4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700" kern="0" dirty="0" smtClean="0">
                          <a:solidFill>
                            <a:schemeClr val="tx1"/>
                          </a:solidFill>
                          <a:effectLst/>
                          <a:latin typeface="微軟正黑體" pitchFamily="34" charset="-120"/>
                          <a:ea typeface="微軟正黑體" pitchFamily="34" charset="-120"/>
                        </a:rPr>
                        <a:t>106</a:t>
                      </a:r>
                      <a:r>
                        <a:rPr lang="zh-TW" altLang="zh-TW" sz="1700" kern="0" dirty="0" smtClean="0">
                          <a:solidFill>
                            <a:schemeClr val="tx1"/>
                          </a:solidFill>
                          <a:effectLst/>
                          <a:latin typeface="微軟正黑體" pitchFamily="34" charset="-120"/>
                          <a:ea typeface="微軟正黑體" pitchFamily="34" charset="-120"/>
                        </a:rPr>
                        <a:t>年</a:t>
                      </a:r>
                      <a:endParaRPr lang="zh-TW" altLang="zh-TW" sz="1700" kern="100" dirty="0" smtClean="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3</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月最新型球形快速球機</a:t>
                      </a: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(Ball Type SPD)</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開發完成。</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5</a:t>
                      </a:r>
                      <a:r>
                        <a:rPr lang="zh-TW" alt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月取得櫃檯買賣中心同意股票櫃檯買賣函令</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6</a:t>
                      </a:r>
                      <a:r>
                        <a:rPr lang="zh-TW" alt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月</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發佈</a:t>
                      </a: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2015-2016</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「企業社會責任報告書」</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4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dirty="0" smtClean="0">
                <a:latin typeface="微軟正黑體" pitchFamily="34" charset="-120"/>
                <a:ea typeface="微軟正黑體" pitchFamily="34" charset="-120"/>
              </a:rPr>
              <a:t>集團架構</a:t>
            </a:r>
          </a:p>
        </p:txBody>
      </p:sp>
      <p:grpSp>
        <p:nvGrpSpPr>
          <p:cNvPr id="4" name="Organization Chart 1"/>
          <p:cNvGrpSpPr>
            <a:grpSpLocks/>
          </p:cNvGrpSpPr>
          <p:nvPr/>
        </p:nvGrpSpPr>
        <p:grpSpPr bwMode="auto">
          <a:xfrm>
            <a:off x="2958796" y="1052736"/>
            <a:ext cx="3917460" cy="2630030"/>
            <a:chOff x="5082" y="9417"/>
            <a:chExt cx="2967" cy="3212"/>
          </a:xfrm>
        </p:grpSpPr>
        <p:cxnSp>
          <p:nvCxnSpPr>
            <p:cNvPr id="5" name="_s2062"/>
            <p:cNvCxnSpPr>
              <a:cxnSpLocks noChangeShapeType="1"/>
              <a:stCxn id="13" idx="0"/>
              <a:endCxn id="11" idx="2"/>
            </p:cNvCxnSpPr>
            <p:nvPr/>
          </p:nvCxnSpPr>
          <p:spPr bwMode="auto">
            <a:xfrm flipV="1">
              <a:off x="6565" y="11425"/>
              <a:ext cx="0" cy="40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9" name="_s2058"/>
            <p:cNvSpPr>
              <a:spLocks noChangeArrowheads="1"/>
            </p:cNvSpPr>
            <p:nvPr/>
          </p:nvSpPr>
          <p:spPr bwMode="auto">
            <a:xfrm>
              <a:off x="5083" y="9417"/>
              <a:ext cx="2966" cy="803"/>
            </a:xfrm>
            <a:prstGeom prst="roundRect">
              <a:avLst>
                <a:gd name="adj" fmla="val 16667"/>
              </a:avLst>
            </a:prstGeom>
            <a:solidFill>
              <a:srgbClr val="0033CC"/>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勝品</a:t>
              </a:r>
              <a:r>
                <a:rPr kumimoji="1" lang="zh-TW" altLang="en-US"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電通股份有限公司</a:t>
              </a:r>
              <a:endPar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新細明體" pitchFamily="18" charset="-120"/>
              </a:endParaRPr>
            </a:p>
          </p:txBody>
        </p:sp>
        <p:sp>
          <p:nvSpPr>
            <p:cNvPr id="11" name="_s2056"/>
            <p:cNvSpPr>
              <a:spLocks noChangeArrowheads="1"/>
            </p:cNvSpPr>
            <p:nvPr/>
          </p:nvSpPr>
          <p:spPr bwMode="auto">
            <a:xfrm>
              <a:off x="5082" y="10622"/>
              <a:ext cx="2966" cy="803"/>
            </a:xfrm>
            <a:prstGeom prst="roundRect">
              <a:avLst>
                <a:gd name="adj" fmla="val 16667"/>
              </a:avLst>
            </a:prstGeom>
            <a:solidFill>
              <a:srgbClr val="0033CC"/>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泰勝電子股份有限公司</a:t>
              </a:r>
              <a:endPar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新細明體" pitchFamily="18" charset="-120"/>
              </a:endParaRPr>
            </a:p>
          </p:txBody>
        </p:sp>
        <p:sp>
          <p:nvSpPr>
            <p:cNvPr id="13" name="_s2054"/>
            <p:cNvSpPr>
              <a:spLocks noChangeArrowheads="1"/>
            </p:cNvSpPr>
            <p:nvPr/>
          </p:nvSpPr>
          <p:spPr bwMode="auto">
            <a:xfrm>
              <a:off x="5082" y="11826"/>
              <a:ext cx="2966" cy="803"/>
            </a:xfrm>
            <a:prstGeom prst="roundRect">
              <a:avLst>
                <a:gd name="adj" fmla="val 16667"/>
              </a:avLst>
            </a:prstGeom>
            <a:solidFill>
              <a:srgbClr val="0033CC"/>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1" i="0" u="none" strike="noStrike" cap="none" normalizeH="0" baseline="0" dirty="0" err="1" smtClean="0">
                  <a:ln>
                    <a:noFill/>
                  </a:ln>
                  <a:solidFill>
                    <a:schemeClr val="bg1"/>
                  </a:solidFill>
                  <a:effectLst/>
                  <a:latin typeface="微軟正黑體" pitchFamily="34" charset="-120"/>
                  <a:ea typeface="微軟正黑體" pitchFamily="34" charset="-120"/>
                  <a:cs typeface="Times New Roman" pitchFamily="18" charset="0"/>
                </a:rPr>
                <a:t>Messoa</a:t>
              </a:r>
              <a:r>
                <a:rPr kumimoji="1" lang="en-US" altLang="zh-TW"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 Technologies Inc. (USA)</a:t>
              </a:r>
              <a:endParaRPr kumimoji="1" lang="en-US" altLang="zh-TW" b="1" i="0" u="none" strike="noStrike" cap="none" normalizeH="0" baseline="0" dirty="0" smtClean="0">
                <a:ln>
                  <a:noFill/>
                </a:ln>
                <a:solidFill>
                  <a:schemeClr val="bg1"/>
                </a:solidFill>
                <a:effectLst/>
                <a:latin typeface="微軟正黑體" pitchFamily="34" charset="-120"/>
                <a:ea typeface="微軟正黑體" pitchFamily="34" charset="-120"/>
                <a:cs typeface="新細明體" pitchFamily="18" charset="-120"/>
              </a:endParaRPr>
            </a:p>
          </p:txBody>
        </p:sp>
        <p:sp>
          <p:nvSpPr>
            <p:cNvPr id="16" name="文字方塊 2"/>
            <p:cNvSpPr txBox="1">
              <a:spLocks noChangeArrowheads="1"/>
            </p:cNvSpPr>
            <p:nvPr/>
          </p:nvSpPr>
          <p:spPr bwMode="auto">
            <a:xfrm>
              <a:off x="6589" y="10252"/>
              <a:ext cx="1297"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40.78%</a:t>
              </a:r>
            </a:p>
          </p:txBody>
        </p:sp>
        <p:sp>
          <p:nvSpPr>
            <p:cNvPr id="17" name="文字方塊 2"/>
            <p:cNvSpPr txBox="1">
              <a:spLocks noChangeArrowheads="1"/>
            </p:cNvSpPr>
            <p:nvPr/>
          </p:nvSpPr>
          <p:spPr bwMode="auto">
            <a:xfrm>
              <a:off x="6605" y="11425"/>
              <a:ext cx="113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a:t>
              </a:r>
              <a:endParaRPr kumimoji="1"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sp>
        <p:nvSpPr>
          <p:cNvPr id="18" name="矩形 17"/>
          <p:cNvSpPr/>
          <p:nvPr/>
        </p:nvSpPr>
        <p:spPr>
          <a:xfrm>
            <a:off x="323528" y="3789040"/>
            <a:ext cx="4824536" cy="2554545"/>
          </a:xfrm>
          <a:prstGeom prst="rect">
            <a:avLst/>
          </a:prstGeom>
        </p:spPr>
        <p:txBody>
          <a:bodyPr wrap="square">
            <a:spAutoFit/>
          </a:bodyPr>
          <a:lstStyle/>
          <a:p>
            <a:pPr marL="355600" indent="-355600">
              <a:spcBef>
                <a:spcPts val="400"/>
              </a:spcBef>
              <a:buFont typeface="Wingdings" pitchFamily="2" charset="2"/>
              <a:buChar char="Ø"/>
            </a:pPr>
            <a:r>
              <a:rPr lang="zh-TW" altLang="en-US" sz="2000" dirty="0">
                <a:latin typeface="微軟正黑體" pitchFamily="34" charset="-120"/>
                <a:ea typeface="微軟正黑體" pitchFamily="34" charset="-120"/>
                <a:cs typeface="Times New Roman" pitchFamily="18" charset="0"/>
              </a:rPr>
              <a:t>設立日期</a:t>
            </a:r>
            <a:r>
              <a:rPr lang="en-US" altLang="zh-TW" sz="2000" dirty="0" smtClean="0">
                <a:latin typeface="微軟正黑體" pitchFamily="34" charset="-120"/>
                <a:ea typeface="微軟正黑體" pitchFamily="34" charset="-120"/>
                <a:cs typeface="Times New Roman" pitchFamily="18" charset="0"/>
              </a:rPr>
              <a:t>:</a:t>
            </a:r>
            <a:r>
              <a:rPr lang="zh-TW" altLang="en-US" sz="2000" dirty="0" smtClean="0">
                <a:latin typeface="微軟正黑體" pitchFamily="34" charset="-120"/>
                <a:ea typeface="微軟正黑體" pitchFamily="34" charset="-120"/>
                <a:cs typeface="Times New Roman" pitchFamily="18" charset="0"/>
              </a:rPr>
              <a:t> </a:t>
            </a:r>
            <a:r>
              <a:rPr lang="en-US" altLang="zh-TW" sz="2000" dirty="0" smtClean="0">
                <a:latin typeface="微軟正黑體" pitchFamily="34" charset="-120"/>
                <a:ea typeface="微軟正黑體" pitchFamily="34" charset="-120"/>
                <a:cs typeface="Times New Roman" pitchFamily="18" charset="0"/>
              </a:rPr>
              <a:t>99</a:t>
            </a:r>
            <a:r>
              <a:rPr lang="zh-TW" altLang="en-US" sz="2000" dirty="0" smtClean="0">
                <a:latin typeface="微軟正黑體" pitchFamily="34" charset="-120"/>
                <a:ea typeface="微軟正黑體" pitchFamily="34" charset="-120"/>
                <a:cs typeface="Times New Roman" pitchFamily="18" charset="0"/>
              </a:rPr>
              <a:t>年</a:t>
            </a:r>
            <a:r>
              <a:rPr lang="en-US" altLang="zh-TW" sz="2000" dirty="0" smtClean="0">
                <a:latin typeface="微軟正黑體" pitchFamily="34" charset="-120"/>
                <a:ea typeface="微軟正黑體" pitchFamily="34" charset="-120"/>
                <a:cs typeface="Times New Roman" pitchFamily="18" charset="0"/>
              </a:rPr>
              <a:t>10</a:t>
            </a:r>
            <a:r>
              <a:rPr lang="zh-TW" altLang="en-US" sz="2000" dirty="0" smtClean="0">
                <a:latin typeface="微軟正黑體" pitchFamily="34" charset="-120"/>
                <a:ea typeface="微軟正黑體" pitchFamily="34" charset="-120"/>
                <a:cs typeface="Times New Roman" pitchFamily="18" charset="0"/>
              </a:rPr>
              <a:t>月</a:t>
            </a:r>
            <a:r>
              <a:rPr lang="zh-TW" altLang="en-US" sz="2000" dirty="0">
                <a:latin typeface="微軟正黑體" pitchFamily="34" charset="-120"/>
                <a:ea typeface="微軟正黑體" pitchFamily="34" charset="-120"/>
                <a:cs typeface="Times New Roman" pitchFamily="18" charset="0"/>
              </a:rPr>
              <a:t>分割</a:t>
            </a:r>
            <a:r>
              <a:rPr lang="zh-TW" altLang="en-US" sz="2000" dirty="0" smtClean="0">
                <a:latin typeface="微軟正黑體" pitchFamily="34" charset="-120"/>
                <a:ea typeface="微軟正黑體" pitchFamily="34" charset="-120"/>
                <a:cs typeface="Times New Roman" pitchFamily="18" charset="0"/>
              </a:rPr>
              <a:t>設立登記</a:t>
            </a:r>
            <a:endParaRPr lang="en-US" altLang="zh-TW" sz="2000" dirty="0" smtClean="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興</a:t>
            </a:r>
            <a:r>
              <a:rPr lang="zh-TW" altLang="en-US" sz="2000" dirty="0">
                <a:latin typeface="微軟正黑體" pitchFamily="34" charset="-120"/>
                <a:ea typeface="微軟正黑體" pitchFamily="34" charset="-120"/>
                <a:cs typeface="Times New Roman" pitchFamily="18" charset="0"/>
              </a:rPr>
              <a:t>櫃</a:t>
            </a:r>
            <a:r>
              <a:rPr lang="zh-TW" altLang="en-US" sz="2000" dirty="0" smtClean="0">
                <a:latin typeface="微軟正黑體" pitchFamily="34" charset="-120"/>
                <a:ea typeface="微軟正黑體" pitchFamily="34" charset="-120"/>
                <a:cs typeface="Times New Roman" pitchFamily="18" charset="0"/>
              </a:rPr>
              <a:t>掛牌</a:t>
            </a:r>
            <a:r>
              <a:rPr lang="en-US" altLang="zh-TW" sz="2000" dirty="0" smtClean="0">
                <a:latin typeface="微軟正黑體" pitchFamily="34" charset="-120"/>
                <a:ea typeface="微軟正黑體" pitchFamily="34" charset="-120"/>
                <a:cs typeface="Times New Roman" pitchFamily="18" charset="0"/>
              </a:rPr>
              <a:t>: 105</a:t>
            </a:r>
            <a:r>
              <a:rPr lang="zh-TW" altLang="en-US" sz="2000" dirty="0" smtClean="0">
                <a:latin typeface="微軟正黑體" pitchFamily="34" charset="-120"/>
                <a:ea typeface="微軟正黑體" pitchFamily="34" charset="-120"/>
                <a:cs typeface="Times New Roman" pitchFamily="18" charset="0"/>
              </a:rPr>
              <a:t>年</a:t>
            </a:r>
            <a:r>
              <a:rPr lang="en-US" altLang="zh-TW" sz="2000" dirty="0" smtClean="0">
                <a:latin typeface="微軟正黑體" pitchFamily="34" charset="-120"/>
                <a:ea typeface="微軟正黑體" pitchFamily="34" charset="-120"/>
                <a:cs typeface="Times New Roman" pitchFamily="18" charset="0"/>
              </a:rPr>
              <a:t>1</a:t>
            </a:r>
            <a:r>
              <a:rPr lang="zh-TW" altLang="en-US" sz="2000" dirty="0" smtClean="0">
                <a:latin typeface="微軟正黑體" pitchFamily="34" charset="-120"/>
                <a:ea typeface="微軟正黑體" pitchFamily="34" charset="-120"/>
                <a:cs typeface="Times New Roman" pitchFamily="18" charset="0"/>
              </a:rPr>
              <a:t>月</a:t>
            </a:r>
            <a:r>
              <a:rPr lang="en-US" altLang="zh-TW" sz="2000" dirty="0">
                <a:latin typeface="微軟正黑體" pitchFamily="34" charset="-120"/>
                <a:ea typeface="微軟正黑體" pitchFamily="34" charset="-120"/>
                <a:cs typeface="Times New Roman" pitchFamily="18" charset="0"/>
              </a:rPr>
              <a:t>6</a:t>
            </a:r>
            <a:r>
              <a:rPr lang="zh-TW" altLang="en-US" sz="2000" dirty="0" smtClean="0">
                <a:latin typeface="微軟正黑體" pitchFamily="34" charset="-120"/>
                <a:ea typeface="微軟正黑體" pitchFamily="34" charset="-120"/>
                <a:cs typeface="Times New Roman" pitchFamily="18" charset="0"/>
              </a:rPr>
              <a:t>日</a:t>
            </a:r>
            <a:endParaRPr lang="en-US" altLang="zh-TW" sz="2000" dirty="0" smtClean="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a:latin typeface="微軟正黑體" pitchFamily="34" charset="-120"/>
                <a:ea typeface="微軟正黑體" pitchFamily="34" charset="-120"/>
                <a:cs typeface="Times New Roman" pitchFamily="18" charset="0"/>
              </a:rPr>
              <a:t>董事長暨</a:t>
            </a:r>
            <a:r>
              <a:rPr lang="zh-TW" altLang="en-US" sz="2000" dirty="0" smtClean="0">
                <a:latin typeface="微軟正黑體" pitchFamily="34" charset="-120"/>
                <a:ea typeface="微軟正黑體" pitchFamily="34" charset="-120"/>
                <a:cs typeface="Times New Roman" pitchFamily="18" charset="0"/>
              </a:rPr>
              <a:t>總經理 </a:t>
            </a:r>
            <a:r>
              <a:rPr lang="en-US" altLang="zh-TW" sz="2000" dirty="0" smtClean="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李宏銘先生 </a:t>
            </a:r>
            <a:endParaRPr lang="en-US" altLang="zh-TW" sz="2000" dirty="0" smtClean="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公司</a:t>
            </a:r>
            <a:r>
              <a:rPr lang="zh-TW" altLang="en-US" sz="2000" dirty="0">
                <a:latin typeface="微軟正黑體" pitchFamily="34" charset="-120"/>
                <a:ea typeface="微軟正黑體" pitchFamily="34" charset="-120"/>
                <a:cs typeface="Times New Roman" pitchFamily="18" charset="0"/>
              </a:rPr>
              <a:t>地址</a:t>
            </a:r>
            <a:r>
              <a:rPr lang="en-US" altLang="zh-TW" sz="2000" dirty="0" smtClean="0">
                <a:latin typeface="微軟正黑體" pitchFamily="34" charset="-120"/>
                <a:ea typeface="微軟正黑體" pitchFamily="34" charset="-120"/>
                <a:cs typeface="Times New Roman" pitchFamily="18" charset="0"/>
              </a:rPr>
              <a:t>:</a:t>
            </a:r>
            <a:r>
              <a:rPr lang="zh-TW" altLang="en-US" sz="2000" dirty="0" smtClean="0">
                <a:latin typeface="微軟正黑體" pitchFamily="34" charset="-120"/>
                <a:ea typeface="微軟正黑體" pitchFamily="34" charset="-120"/>
                <a:cs typeface="Times New Roman" pitchFamily="18" charset="0"/>
              </a:rPr>
              <a:t> 新北市五股區五權路</a:t>
            </a:r>
            <a:r>
              <a:rPr lang="en-US" altLang="zh-TW" sz="2000" dirty="0" smtClean="0">
                <a:latin typeface="微軟正黑體" pitchFamily="34" charset="-120"/>
                <a:ea typeface="微軟正黑體" pitchFamily="34" charset="-120"/>
                <a:cs typeface="Times New Roman" pitchFamily="18" charset="0"/>
              </a:rPr>
              <a:t>8</a:t>
            </a:r>
            <a:r>
              <a:rPr lang="zh-TW" altLang="en-US" sz="2000" dirty="0" smtClean="0">
                <a:latin typeface="微軟正黑體" pitchFamily="34" charset="-120"/>
                <a:ea typeface="微軟正黑體" pitchFamily="34" charset="-120"/>
                <a:cs typeface="Times New Roman" pitchFamily="18" charset="0"/>
              </a:rPr>
              <a:t>號</a:t>
            </a:r>
            <a:endParaRPr lang="en-US" altLang="zh-TW" sz="2000" dirty="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資本額 </a:t>
            </a:r>
            <a:r>
              <a:rPr lang="en-US" altLang="zh-TW" sz="2000" dirty="0" smtClean="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新台幣</a:t>
            </a:r>
            <a:r>
              <a:rPr lang="en-US" altLang="zh-TW" sz="2000" dirty="0" smtClean="0">
                <a:latin typeface="微軟正黑體" pitchFamily="34" charset="-120"/>
                <a:ea typeface="微軟正黑體" pitchFamily="34" charset="-120"/>
                <a:cs typeface="Times New Roman" pitchFamily="18" charset="0"/>
              </a:rPr>
              <a:t>2.1</a:t>
            </a:r>
            <a:r>
              <a:rPr lang="zh-TW" altLang="en-US" sz="2000" dirty="0" smtClean="0">
                <a:latin typeface="微軟正黑體" pitchFamily="34" charset="-120"/>
                <a:ea typeface="微軟正黑體" pitchFamily="34" charset="-120"/>
                <a:cs typeface="Times New Roman" pitchFamily="18" charset="0"/>
              </a:rPr>
              <a:t>億</a:t>
            </a:r>
            <a:r>
              <a:rPr lang="zh-TW" altLang="en-US" sz="2000" dirty="0">
                <a:latin typeface="微軟正黑體" pitchFamily="34" charset="-120"/>
                <a:ea typeface="微軟正黑體" pitchFamily="34" charset="-120"/>
                <a:cs typeface="Times New Roman" pitchFamily="18" charset="0"/>
              </a:rPr>
              <a:t>元 </a:t>
            </a:r>
            <a:endParaRPr lang="en-US" altLang="zh-TW" sz="2000" dirty="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員工</a:t>
            </a:r>
            <a:r>
              <a:rPr lang="zh-TW" altLang="en-US" sz="2000" dirty="0">
                <a:latin typeface="微軟正黑體" pitchFamily="34" charset="-120"/>
                <a:ea typeface="微軟正黑體" pitchFamily="34" charset="-120"/>
                <a:cs typeface="Times New Roman" pitchFamily="18" charset="0"/>
              </a:rPr>
              <a:t>人數</a:t>
            </a:r>
            <a:r>
              <a:rPr lang="en-US" altLang="zh-TW" sz="2000" dirty="0">
                <a:latin typeface="微軟正黑體" pitchFamily="34" charset="-120"/>
                <a:ea typeface="微軟正黑體" pitchFamily="34" charset="-120"/>
                <a:cs typeface="Times New Roman" pitchFamily="18" charset="0"/>
              </a:rPr>
              <a:t>: </a:t>
            </a:r>
            <a:r>
              <a:rPr lang="en-US" altLang="zh-TW" sz="2000" dirty="0" smtClean="0">
                <a:latin typeface="微軟正黑體" pitchFamily="34" charset="-120"/>
                <a:ea typeface="微軟正黑體" pitchFamily="34" charset="-120"/>
                <a:cs typeface="Times New Roman" pitchFamily="18" charset="0"/>
              </a:rPr>
              <a:t>390</a:t>
            </a:r>
            <a:r>
              <a:rPr lang="zh-TW" altLang="en-US" sz="2000" dirty="0" smtClean="0">
                <a:latin typeface="微軟正黑體" pitchFamily="34" charset="-120"/>
                <a:ea typeface="微軟正黑體" pitchFamily="34" charset="-120"/>
                <a:cs typeface="Times New Roman" pitchFamily="18" charset="0"/>
              </a:rPr>
              <a:t>人</a:t>
            </a:r>
            <a:endParaRPr kumimoji="0" lang="en-US" altLang="zh-TW" sz="1000" dirty="0" smtClean="0">
              <a:latin typeface="微軟正黑體" pitchFamily="34" charset="-120"/>
              <a:ea typeface="微軟正黑體" pitchFamily="34" charset="-120"/>
            </a:endParaRPr>
          </a:p>
          <a:p>
            <a:pPr marL="342900" indent="-3429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主要產品</a:t>
            </a:r>
            <a:r>
              <a:rPr lang="en-US" altLang="zh-TW" sz="2000" dirty="0" smtClean="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網路攝影機、安全監控產品</a:t>
            </a:r>
            <a:endParaRPr lang="en-US" altLang="zh-TW" sz="2000" dirty="0">
              <a:latin typeface="微軟正黑體" pitchFamily="34" charset="-120"/>
              <a:ea typeface="微軟正黑體" pitchFamily="34" charset="-120"/>
              <a:cs typeface="Times New Roman" pitchFamily="18" charset="0"/>
            </a:endParaRPr>
          </a:p>
        </p:txBody>
      </p:sp>
      <p:cxnSp>
        <p:nvCxnSpPr>
          <p:cNvPr id="21" name="_s2062"/>
          <p:cNvCxnSpPr>
            <a:cxnSpLocks noChangeShapeType="1"/>
            <a:stCxn id="11" idx="0"/>
            <a:endCxn id="9" idx="2"/>
          </p:cNvCxnSpPr>
          <p:nvPr/>
        </p:nvCxnSpPr>
        <p:spPr bwMode="auto">
          <a:xfrm flipV="1">
            <a:off x="4916866" y="1710244"/>
            <a:ext cx="1320" cy="3291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9643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b="16255"/>
          <a:stretch/>
        </p:blipFill>
        <p:spPr>
          <a:xfrm>
            <a:off x="4932039" y="1063822"/>
            <a:ext cx="3867611" cy="4532403"/>
          </a:xfrm>
          <a:prstGeom prst="rect">
            <a:avLst/>
          </a:prstGeom>
        </p:spPr>
      </p:pic>
      <p:sp>
        <p:nvSpPr>
          <p:cNvPr id="5" name="文字方塊 4"/>
          <p:cNvSpPr txBox="1"/>
          <p:nvPr/>
        </p:nvSpPr>
        <p:spPr>
          <a:xfrm>
            <a:off x="4932039" y="5596225"/>
            <a:ext cx="2746566" cy="623248"/>
          </a:xfrm>
          <a:prstGeom prst="rect">
            <a:avLst/>
          </a:prstGeom>
          <a:noFill/>
        </p:spPr>
        <p:txBody>
          <a:bodyPr wrap="square" rtlCol="0">
            <a:spAutoFit/>
          </a:bodyPr>
          <a:lstStyle/>
          <a:p>
            <a:pPr>
              <a:lnSpc>
                <a:spcPct val="115000"/>
              </a:lnSpc>
              <a:defRPr/>
            </a:pPr>
            <a:r>
              <a:rPr lang="zh-TW" altLang="en-US" sz="1600" b="1" dirty="0" smtClean="0">
                <a:solidFill>
                  <a:srgbClr val="0070C0"/>
                </a:solidFill>
                <a:latin typeface="微軟正黑體" pitchFamily="34" charset="-120"/>
                <a:ea typeface="微軟正黑體" pitchFamily="34" charset="-120"/>
                <a:cs typeface="Times New Roman" pitchFamily="18" charset="0"/>
              </a:rPr>
              <a:t>桃園市</a:t>
            </a:r>
            <a:endParaRPr lang="en-US" altLang="zh-TW" sz="1600" b="1" dirty="0" smtClean="0">
              <a:solidFill>
                <a:srgbClr val="0070C0"/>
              </a:solidFill>
              <a:latin typeface="微軟正黑體" pitchFamily="34" charset="-120"/>
              <a:ea typeface="微軟正黑體" pitchFamily="34" charset="-120"/>
              <a:cs typeface="Times New Roman" pitchFamily="18" charset="0"/>
            </a:endParaRPr>
          </a:p>
          <a:p>
            <a:pPr marL="180000" indent="-180000">
              <a:lnSpc>
                <a:spcPct val="115000"/>
              </a:lnSpc>
              <a:buFont typeface="Arial" panose="020B0604020202020204" pitchFamily="34" charset="0"/>
              <a:buChar char="•"/>
              <a:defRPr/>
            </a:pPr>
            <a:r>
              <a:rPr lang="zh-TW" altLang="en-US" sz="1400" dirty="0" smtClean="0">
                <a:solidFill>
                  <a:schemeClr val="tx1">
                    <a:lumMod val="75000"/>
                    <a:lumOff val="25000"/>
                  </a:schemeClr>
                </a:solidFill>
                <a:latin typeface="微軟正黑體" pitchFamily="34" charset="-120"/>
                <a:ea typeface="微軟正黑體" pitchFamily="34" charset="-120"/>
                <a:cs typeface="Times New Roman" pitchFamily="18" charset="0"/>
              </a:rPr>
              <a:t>生產基地</a:t>
            </a:r>
            <a:endParaRPr lang="en-US" altLang="zh-TW" sz="1400" dirty="0" smtClean="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8"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標題 1"/>
          <p:cNvSpPr txBox="1">
            <a:spLocks/>
          </p:cNvSpPr>
          <p:nvPr/>
        </p:nvSpPr>
        <p:spPr bwMode="auto">
          <a:xfrm>
            <a:off x="466725" y="242888"/>
            <a:ext cx="578938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kumimoji="0" lang="zh-TW" altLang="en-US" sz="3600" dirty="0">
                <a:solidFill>
                  <a:schemeClr val="tx1"/>
                </a:solidFill>
                <a:latin typeface="微軟正黑體" pitchFamily="34" charset="-120"/>
                <a:ea typeface="微軟正黑體" pitchFamily="34" charset="-120"/>
              </a:rPr>
              <a:t>營運據點</a:t>
            </a:r>
            <a:r>
              <a:rPr kumimoji="0" lang="en-US" altLang="zh-TW" sz="3600" dirty="0" smtClean="0">
                <a:solidFill>
                  <a:schemeClr val="tx1"/>
                </a:solidFill>
                <a:latin typeface="微軟正黑體" pitchFamily="34" charset="-120"/>
                <a:ea typeface="微軟正黑體" pitchFamily="34" charset="-120"/>
              </a:rPr>
              <a:t> </a:t>
            </a:r>
            <a:endParaRPr kumimoji="0" lang="zh-TW" altLang="en-US" sz="3600" dirty="0" smtClean="0">
              <a:solidFill>
                <a:schemeClr val="tx1"/>
              </a:solidFill>
              <a:latin typeface="微軟正黑體" pitchFamily="34" charset="-120"/>
              <a:ea typeface="微軟正黑體" pitchFamily="34" charset="-120"/>
            </a:endParaRPr>
          </a:p>
        </p:txBody>
      </p:sp>
      <p:pic>
        <p:nvPicPr>
          <p:cNvPr id="10" name="Picture 2" descr="D:\Gloria\20周年\專刊資料\照片收集\building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568" y="1063822"/>
            <a:ext cx="3794751" cy="4532404"/>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2" name="文字方塊 11"/>
          <p:cNvSpPr txBox="1"/>
          <p:nvPr/>
        </p:nvSpPr>
        <p:spPr>
          <a:xfrm>
            <a:off x="683568" y="5624554"/>
            <a:ext cx="2811401" cy="623248"/>
          </a:xfrm>
          <a:prstGeom prst="rect">
            <a:avLst/>
          </a:prstGeom>
          <a:noFill/>
        </p:spPr>
        <p:txBody>
          <a:bodyPr wrap="square" rtlCol="0">
            <a:spAutoFit/>
          </a:bodyPr>
          <a:lstStyle/>
          <a:p>
            <a:pPr>
              <a:lnSpc>
                <a:spcPct val="115000"/>
              </a:lnSpc>
              <a:defRPr/>
            </a:pPr>
            <a:r>
              <a:rPr lang="zh-TW" altLang="en-US" sz="1600" b="1" dirty="0">
                <a:solidFill>
                  <a:srgbClr val="0070C0"/>
                </a:solidFill>
                <a:latin typeface="微軟正黑體" pitchFamily="34" charset="-120"/>
                <a:ea typeface="微軟正黑體" pitchFamily="34" charset="-120"/>
                <a:cs typeface="Times New Roman" pitchFamily="18" charset="0"/>
              </a:rPr>
              <a:t>新</a:t>
            </a:r>
            <a:r>
              <a:rPr lang="zh-TW" altLang="en-US" sz="1600" b="1" dirty="0" smtClean="0">
                <a:solidFill>
                  <a:srgbClr val="0070C0"/>
                </a:solidFill>
                <a:latin typeface="微軟正黑體" pitchFamily="34" charset="-120"/>
                <a:ea typeface="微軟正黑體" pitchFamily="34" charset="-120"/>
                <a:cs typeface="Times New Roman" pitchFamily="18" charset="0"/>
              </a:rPr>
              <a:t>北市</a:t>
            </a:r>
            <a:r>
              <a:rPr lang="zh-TW" altLang="en-US" sz="1600" b="1" dirty="0">
                <a:solidFill>
                  <a:srgbClr val="0070C0"/>
                </a:solidFill>
                <a:latin typeface="微軟正黑體" pitchFamily="34" charset="-120"/>
                <a:ea typeface="微軟正黑體" pitchFamily="34" charset="-120"/>
                <a:cs typeface="Times New Roman" pitchFamily="18" charset="0"/>
              </a:rPr>
              <a:t>五股</a:t>
            </a:r>
            <a:r>
              <a:rPr lang="zh-TW" altLang="en-US" sz="1600" b="1" dirty="0" smtClean="0">
                <a:solidFill>
                  <a:srgbClr val="0070C0"/>
                </a:solidFill>
                <a:latin typeface="微軟正黑體" pitchFamily="34" charset="-120"/>
                <a:ea typeface="微軟正黑體" pitchFamily="34" charset="-120"/>
                <a:cs typeface="Times New Roman" pitchFamily="18" charset="0"/>
              </a:rPr>
              <a:t>區</a:t>
            </a:r>
            <a:endParaRPr lang="en-US" altLang="zh-TW" sz="1600" b="1" dirty="0" smtClean="0">
              <a:solidFill>
                <a:srgbClr val="0070C0"/>
              </a:solidFill>
              <a:latin typeface="微軟正黑體" pitchFamily="34" charset="-120"/>
              <a:ea typeface="微軟正黑體" pitchFamily="34" charset="-120"/>
              <a:cs typeface="Times New Roman" pitchFamily="18" charset="0"/>
            </a:endParaRPr>
          </a:p>
          <a:p>
            <a:pPr marL="180000" indent="-180000">
              <a:lnSpc>
                <a:spcPct val="115000"/>
              </a:lnSpc>
              <a:buFont typeface="Arial" panose="020B0604020202020204" pitchFamily="34" charset="0"/>
              <a:buChar char="•"/>
              <a:defRPr/>
            </a:pPr>
            <a:r>
              <a:rPr lang="zh-TW" altLang="en-US" sz="1400" dirty="0" smtClean="0">
                <a:solidFill>
                  <a:schemeClr val="tx1">
                    <a:lumMod val="75000"/>
                    <a:lumOff val="25000"/>
                  </a:schemeClr>
                </a:solidFill>
                <a:latin typeface="微軟正黑體" pitchFamily="34" charset="-120"/>
                <a:ea typeface="微軟正黑體" pitchFamily="34" charset="-120"/>
                <a:cs typeface="Times New Roman" pitchFamily="18" charset="0"/>
              </a:rPr>
              <a:t>營運總部</a:t>
            </a:r>
            <a:endParaRPr lang="en-US" altLang="zh-TW" sz="1400" dirty="0" smtClean="0">
              <a:solidFill>
                <a:schemeClr val="tx1">
                  <a:lumMod val="75000"/>
                  <a:lumOff val="25000"/>
                </a:schemeClr>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76371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研發團隊</a:t>
            </a:r>
            <a:endParaRPr lang="zh-TW" altLang="en-US" sz="36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8424862" cy="525562"/>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400"/>
              </a:spcBef>
              <a:buClrTx/>
              <a:buFont typeface="Wingdings" panose="05000000000000000000" pitchFamily="2" charset="2"/>
              <a:buChar char="Ø"/>
              <a:defRPr/>
            </a:pPr>
            <a:r>
              <a:rPr kumimoji="0" lang="zh-TW" altLang="en-US" sz="2000" dirty="0" smtClean="0">
                <a:latin typeface="微軟正黑體" pitchFamily="34" charset="-120"/>
                <a:ea typeface="微軟正黑體" pitchFamily="34" charset="-120"/>
              </a:rPr>
              <a:t>研發團隊</a:t>
            </a:r>
            <a:r>
              <a:rPr kumimoji="0" lang="en-US" altLang="zh-TW" sz="2000" b="1" dirty="0" smtClean="0">
                <a:latin typeface="微軟正黑體" pitchFamily="34" charset="-120"/>
                <a:ea typeface="微軟正黑體" pitchFamily="34" charset="-120"/>
              </a:rPr>
              <a:t>87</a:t>
            </a:r>
            <a:r>
              <a:rPr kumimoji="0" lang="zh-TW" altLang="en-US" sz="2000" dirty="0" smtClean="0">
                <a:latin typeface="微軟正黑體" pitchFamily="34" charset="-120"/>
                <a:ea typeface="微軟正黑體" pitchFamily="34" charset="-120"/>
              </a:rPr>
              <a:t>人，約佔全體員工之</a:t>
            </a:r>
            <a:r>
              <a:rPr lang="zh-TW" altLang="en-US" sz="2000" dirty="0">
                <a:latin typeface="微軟正黑體" pitchFamily="34" charset="-120"/>
                <a:ea typeface="微軟正黑體" pitchFamily="34" charset="-120"/>
              </a:rPr>
              <a:t>四分之一</a:t>
            </a:r>
            <a:r>
              <a:rPr kumimoji="0" lang="zh-TW" altLang="en-US" sz="2000" dirty="0" smtClean="0">
                <a:latin typeface="微軟正黑體" pitchFamily="34" charset="-120"/>
                <a:ea typeface="微軟正黑體" pitchFamily="34" charset="-120"/>
              </a:rPr>
              <a:t>。</a:t>
            </a:r>
            <a:endParaRPr kumimoji="0" lang="en-US" altLang="zh-TW" sz="600" dirty="0">
              <a:latin typeface="微軟正黑體" pitchFamily="34" charset="-120"/>
              <a:ea typeface="微軟正黑體" pitchFamily="34" charset="-120"/>
            </a:endParaRPr>
          </a:p>
        </p:txBody>
      </p:sp>
      <p:sp>
        <p:nvSpPr>
          <p:cNvPr id="5" name="矩形 4"/>
          <p:cNvSpPr/>
          <p:nvPr/>
        </p:nvSpPr>
        <p:spPr>
          <a:xfrm>
            <a:off x="2998206" y="1555200"/>
            <a:ext cx="2614818" cy="369332"/>
          </a:xfrm>
          <a:prstGeom prst="rect">
            <a:avLst/>
          </a:prstGeom>
        </p:spPr>
        <p:txBody>
          <a:bodyPr wrap="none">
            <a:spAutoFit/>
          </a:bodyPr>
          <a:lstStyle/>
          <a:p>
            <a:r>
              <a:rPr kumimoji="0" lang="zh-TW" altLang="en-US" dirty="0">
                <a:latin typeface="微軟正黑體" pitchFamily="34" charset="-120"/>
                <a:ea typeface="微軟正黑體" pitchFamily="34" charset="-120"/>
              </a:rPr>
              <a:t>平均</a:t>
            </a:r>
            <a:r>
              <a:rPr kumimoji="0" lang="zh-TW" altLang="en-US" dirty="0" smtClean="0">
                <a:latin typeface="微軟正黑體" pitchFamily="34" charset="-120"/>
                <a:ea typeface="微軟正黑體" pitchFamily="34" charset="-120"/>
              </a:rPr>
              <a:t>年資、學歷分布 </a:t>
            </a:r>
            <a:r>
              <a:rPr kumimoji="0" lang="en-US" altLang="zh-TW" sz="1200" dirty="0" smtClean="0">
                <a:latin typeface="微軟正黑體" pitchFamily="34" charset="-120"/>
                <a:ea typeface="微軟正黑體" pitchFamily="34" charset="-120"/>
              </a:rPr>
              <a:t>(</a:t>
            </a:r>
            <a:r>
              <a:rPr kumimoji="0" lang="zh-TW" altLang="en-US" sz="1200" dirty="0" smtClean="0">
                <a:latin typeface="微軟正黑體" pitchFamily="34" charset="-120"/>
                <a:ea typeface="微軟正黑體" pitchFamily="34" charset="-120"/>
              </a:rPr>
              <a:t>人</a:t>
            </a:r>
            <a:r>
              <a:rPr kumimoji="0" lang="en-US" altLang="zh-TW" sz="1200" dirty="0" smtClean="0">
                <a:latin typeface="微軟正黑體" pitchFamily="34" charset="-120"/>
                <a:ea typeface="微軟正黑體" pitchFamily="34" charset="-120"/>
              </a:rPr>
              <a:t>)</a:t>
            </a:r>
            <a:endParaRPr kumimoji="0" lang="zh-TW" altLang="en-US" sz="1200" dirty="0">
              <a:latin typeface="微軟正黑體" pitchFamily="34" charset="-120"/>
              <a:ea typeface="微軟正黑體" pitchFamily="34" charset="-120"/>
            </a:endParaRPr>
          </a:p>
        </p:txBody>
      </p:sp>
      <p:sp>
        <p:nvSpPr>
          <p:cNvPr id="6" name="矩形 5"/>
          <p:cNvSpPr/>
          <p:nvPr/>
        </p:nvSpPr>
        <p:spPr>
          <a:xfrm>
            <a:off x="439668" y="1556792"/>
            <a:ext cx="1107996" cy="369332"/>
          </a:xfrm>
          <a:prstGeom prst="rect">
            <a:avLst/>
          </a:prstGeom>
        </p:spPr>
        <p:txBody>
          <a:bodyPr wrap="none">
            <a:spAutoFit/>
          </a:bodyPr>
          <a:lstStyle/>
          <a:p>
            <a:r>
              <a:rPr kumimoji="0" lang="zh-TW" altLang="en-US" dirty="0" smtClean="0">
                <a:latin typeface="微軟正黑體" pitchFamily="34" charset="-120"/>
                <a:ea typeface="微軟正黑體" pitchFamily="34" charset="-120"/>
              </a:rPr>
              <a:t>研發中心</a:t>
            </a:r>
            <a:endParaRPr lang="zh-TW" altLang="en-US" dirty="0">
              <a:latin typeface="微軟正黑體" pitchFamily="34" charset="-120"/>
              <a:ea typeface="微軟正黑體" pitchFamily="34" charset="-120"/>
            </a:endParaRPr>
          </a:p>
        </p:txBody>
      </p:sp>
      <p:pic>
        <p:nvPicPr>
          <p:cNvPr id="7" name="Picture 2" descr="d:\Users\albert.huang\Desktop\taiw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750" y="1951242"/>
            <a:ext cx="2544763" cy="4298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群組 7"/>
          <p:cNvGrpSpPr/>
          <p:nvPr/>
        </p:nvGrpSpPr>
        <p:grpSpPr>
          <a:xfrm>
            <a:off x="1124210" y="3077023"/>
            <a:ext cx="547620" cy="610597"/>
            <a:chOff x="6300192" y="1367656"/>
            <a:chExt cx="1621402" cy="2023705"/>
          </a:xfrm>
        </p:grpSpPr>
        <p:pic>
          <p:nvPicPr>
            <p:cNvPr id="9" name="圖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192" y="1367656"/>
              <a:ext cx="1621402" cy="2023705"/>
            </a:xfrm>
            <a:prstGeom prst="rect">
              <a:avLst/>
            </a:prstGeom>
          </p:spPr>
        </p:pic>
        <p:sp>
          <p:nvSpPr>
            <p:cNvPr id="10" name="文字方塊 9"/>
            <p:cNvSpPr txBox="1"/>
            <p:nvPr/>
          </p:nvSpPr>
          <p:spPr>
            <a:xfrm>
              <a:off x="6305930" y="1628800"/>
              <a:ext cx="1609912" cy="1113570"/>
            </a:xfrm>
            <a:prstGeom prst="rect">
              <a:avLst/>
            </a:prstGeom>
            <a:noFill/>
          </p:spPr>
          <p:txBody>
            <a:bodyPr wrap="none" rtlCol="0">
              <a:spAutoFit/>
            </a:bodyPr>
            <a:lstStyle/>
            <a:p>
              <a:pPr algn="ctr">
                <a:lnSpc>
                  <a:spcPts val="1900"/>
                </a:lnSpc>
              </a:pPr>
              <a:r>
                <a:rPr lang="zh-TW" altLang="en-US" sz="1400" b="1" dirty="0">
                  <a:solidFill>
                    <a:schemeClr val="bg1"/>
                  </a:solidFill>
                  <a:latin typeface="微軟正黑體" pitchFamily="34" charset="-120"/>
                  <a:ea typeface="微軟正黑體" pitchFamily="34" charset="-120"/>
                  <a:cs typeface="Calibri" pitchFamily="34" charset="0"/>
                </a:rPr>
                <a:t>台中</a:t>
              </a:r>
              <a:endParaRPr lang="en-US" altLang="zh-TW" sz="1400" b="1" dirty="0">
                <a:solidFill>
                  <a:schemeClr val="bg1"/>
                </a:solidFill>
                <a:latin typeface="微軟正黑體" pitchFamily="34" charset="-120"/>
                <a:ea typeface="微軟正黑體" pitchFamily="34" charset="-120"/>
                <a:cs typeface="Calibri" pitchFamily="34" charset="0"/>
              </a:endParaRPr>
            </a:p>
          </p:txBody>
        </p:sp>
      </p:grpSp>
      <p:grpSp>
        <p:nvGrpSpPr>
          <p:cNvPr id="11" name="群組 10"/>
          <p:cNvGrpSpPr/>
          <p:nvPr/>
        </p:nvGrpSpPr>
        <p:grpSpPr>
          <a:xfrm>
            <a:off x="1508663" y="2276872"/>
            <a:ext cx="547620" cy="610597"/>
            <a:chOff x="6300192" y="1367656"/>
            <a:chExt cx="1621402" cy="2023705"/>
          </a:xfrm>
        </p:grpSpPr>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192" y="1367656"/>
              <a:ext cx="1621402" cy="2023705"/>
            </a:xfrm>
            <a:prstGeom prst="rect">
              <a:avLst/>
            </a:prstGeom>
          </p:spPr>
        </p:pic>
        <p:sp>
          <p:nvSpPr>
            <p:cNvPr id="13" name="文字方塊 12"/>
            <p:cNvSpPr txBox="1"/>
            <p:nvPr/>
          </p:nvSpPr>
          <p:spPr>
            <a:xfrm>
              <a:off x="6305930" y="1628800"/>
              <a:ext cx="1609912" cy="1113570"/>
            </a:xfrm>
            <a:prstGeom prst="rect">
              <a:avLst/>
            </a:prstGeom>
            <a:noFill/>
          </p:spPr>
          <p:txBody>
            <a:bodyPr wrap="none" rtlCol="0">
              <a:spAutoFit/>
            </a:bodyPr>
            <a:lstStyle/>
            <a:p>
              <a:pPr algn="ctr">
                <a:lnSpc>
                  <a:spcPts val="1900"/>
                </a:lnSpc>
              </a:pPr>
              <a:r>
                <a:rPr lang="zh-TW" altLang="en-US" sz="1400" b="1" dirty="0" smtClean="0">
                  <a:solidFill>
                    <a:schemeClr val="bg1"/>
                  </a:solidFill>
                  <a:latin typeface="微軟正黑體" pitchFamily="34" charset="-120"/>
                  <a:ea typeface="微軟正黑體" pitchFamily="34" charset="-120"/>
                  <a:cs typeface="Calibri" pitchFamily="34" charset="0"/>
                </a:rPr>
                <a:t>新竹</a:t>
              </a:r>
              <a:endParaRPr lang="en-US" altLang="zh-TW" sz="1400" b="1" dirty="0">
                <a:solidFill>
                  <a:schemeClr val="bg1"/>
                </a:solidFill>
                <a:latin typeface="微軟正黑體" pitchFamily="34" charset="-120"/>
                <a:ea typeface="微軟正黑體" pitchFamily="34" charset="-120"/>
                <a:cs typeface="Calibri" pitchFamily="34" charset="0"/>
              </a:endParaRPr>
            </a:p>
          </p:txBody>
        </p:sp>
      </p:grpSp>
      <p:grpSp>
        <p:nvGrpSpPr>
          <p:cNvPr id="14" name="群組 13"/>
          <p:cNvGrpSpPr/>
          <p:nvPr/>
        </p:nvGrpSpPr>
        <p:grpSpPr>
          <a:xfrm>
            <a:off x="2000957" y="1876816"/>
            <a:ext cx="565209" cy="610597"/>
            <a:chOff x="5750085" y="1410189"/>
            <a:chExt cx="1673479" cy="2023705"/>
          </a:xfrm>
        </p:grpSpPr>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2165" y="1410189"/>
              <a:ext cx="1621399" cy="2023705"/>
            </a:xfrm>
            <a:prstGeom prst="rect">
              <a:avLst/>
            </a:prstGeom>
          </p:spPr>
        </p:pic>
        <p:sp>
          <p:nvSpPr>
            <p:cNvPr id="16" name="文字方塊 15"/>
            <p:cNvSpPr txBox="1"/>
            <p:nvPr/>
          </p:nvSpPr>
          <p:spPr>
            <a:xfrm>
              <a:off x="5750085" y="1628801"/>
              <a:ext cx="1609911" cy="1113570"/>
            </a:xfrm>
            <a:prstGeom prst="rect">
              <a:avLst/>
            </a:prstGeom>
            <a:noFill/>
          </p:spPr>
          <p:txBody>
            <a:bodyPr wrap="none" rtlCol="0">
              <a:spAutoFit/>
            </a:bodyPr>
            <a:lstStyle/>
            <a:p>
              <a:pPr algn="ctr">
                <a:lnSpc>
                  <a:spcPts val="1900"/>
                </a:lnSpc>
              </a:pPr>
              <a:r>
                <a:rPr lang="zh-TW" altLang="en-US" sz="1400" b="1" dirty="0" smtClean="0">
                  <a:solidFill>
                    <a:schemeClr val="bg1"/>
                  </a:solidFill>
                  <a:latin typeface="微軟正黑體" pitchFamily="34" charset="-120"/>
                  <a:ea typeface="微軟正黑體" pitchFamily="34" charset="-120"/>
                  <a:cs typeface="Calibri" pitchFamily="34" charset="0"/>
                </a:rPr>
                <a:t>新北</a:t>
              </a:r>
              <a:endParaRPr lang="en-US" altLang="zh-TW" sz="1400" b="1" dirty="0">
                <a:solidFill>
                  <a:schemeClr val="bg1"/>
                </a:solidFill>
                <a:latin typeface="微軟正黑體" pitchFamily="34" charset="-120"/>
                <a:ea typeface="微軟正黑體" pitchFamily="34" charset="-120"/>
                <a:cs typeface="Calibri" pitchFamily="34" charset="0"/>
              </a:endParaRPr>
            </a:p>
          </p:txBody>
        </p:sp>
      </p:grpSp>
      <p:sp>
        <p:nvSpPr>
          <p:cNvPr id="17" name="矩形 16"/>
          <p:cNvSpPr/>
          <p:nvPr/>
        </p:nvSpPr>
        <p:spPr>
          <a:xfrm>
            <a:off x="3097463" y="4509120"/>
            <a:ext cx="1569660" cy="369332"/>
          </a:xfrm>
          <a:prstGeom prst="rect">
            <a:avLst/>
          </a:prstGeom>
        </p:spPr>
        <p:txBody>
          <a:bodyPr wrap="none">
            <a:spAutoFit/>
          </a:bodyPr>
          <a:lstStyle/>
          <a:p>
            <a:r>
              <a:rPr kumimoji="0" lang="zh-TW" altLang="en-US" dirty="0">
                <a:latin typeface="微軟正黑體" pitchFamily="34" charset="-120"/>
                <a:ea typeface="微軟正黑體" pitchFamily="34" charset="-120"/>
              </a:rPr>
              <a:t>歷年研發費用</a:t>
            </a:r>
          </a:p>
        </p:txBody>
      </p:sp>
      <p:sp>
        <p:nvSpPr>
          <p:cNvPr id="18" name="矩形 17"/>
          <p:cNvSpPr/>
          <p:nvPr/>
        </p:nvSpPr>
        <p:spPr>
          <a:xfrm>
            <a:off x="7438829" y="4584740"/>
            <a:ext cx="1508746" cy="307777"/>
          </a:xfrm>
          <a:prstGeom prst="rect">
            <a:avLst/>
          </a:prstGeom>
        </p:spPr>
        <p:txBody>
          <a:bodyPr wrap="none">
            <a:spAutoFit/>
          </a:bodyPr>
          <a:lstStyle/>
          <a:p>
            <a:pPr algn="r"/>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a:t>
            </a:r>
            <a:r>
              <a:rPr lang="zh-TW" altLang="en-US" sz="1400" dirty="0" smtClean="0">
                <a:latin typeface="微軟正黑體" pitchFamily="34" charset="-120"/>
                <a:ea typeface="微軟正黑體" pitchFamily="34" charset="-120"/>
              </a:rPr>
              <a:t> </a:t>
            </a:r>
            <a:r>
              <a:rPr lang="zh-TW" altLang="en-US" sz="1400" dirty="0">
                <a:latin typeface="微軟正黑體" pitchFamily="34" charset="-120"/>
                <a:ea typeface="微軟正黑體" pitchFamily="34" charset="-120"/>
              </a:rPr>
              <a:t>千</a:t>
            </a:r>
            <a:r>
              <a:rPr lang="zh-TW" altLang="en-US" sz="1400" dirty="0" smtClean="0">
                <a:latin typeface="微軟正黑體" pitchFamily="34" charset="-120"/>
                <a:ea typeface="微軟正黑體" pitchFamily="34" charset="-120"/>
              </a:rPr>
              <a:t>元</a:t>
            </a:r>
            <a:endParaRPr lang="zh-TW" altLang="en-US" sz="1400" dirty="0">
              <a:latin typeface="微軟正黑體" pitchFamily="34" charset="-120"/>
              <a:ea typeface="微軟正黑體" pitchFamily="34" charset="-120"/>
            </a:endParaRPr>
          </a:p>
        </p:txBody>
      </p:sp>
      <p:pic>
        <p:nvPicPr>
          <p:cNvPr id="2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1500" y="1950180"/>
            <a:ext cx="2921000" cy="248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2687" y="1951242"/>
            <a:ext cx="2921000" cy="24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45829" y="4878452"/>
            <a:ext cx="61626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96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1720</Words>
  <Application>Microsoft Office PowerPoint</Application>
  <PresentationFormat>如螢幕大小 (4:3)</PresentationFormat>
  <Paragraphs>295</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競爭分析</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黃翊宸</cp:lastModifiedBy>
  <cp:revision>108</cp:revision>
  <dcterms:created xsi:type="dcterms:W3CDTF">2017-09-04T03:49:14Z</dcterms:created>
  <dcterms:modified xsi:type="dcterms:W3CDTF">2017-09-27T03:34:59Z</dcterms:modified>
</cp:coreProperties>
</file>